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97" r:id="rId2"/>
    <p:sldId id="452" r:id="rId3"/>
    <p:sldId id="453" r:id="rId4"/>
    <p:sldId id="454" r:id="rId5"/>
    <p:sldId id="455" r:id="rId6"/>
    <p:sldId id="544" r:id="rId7"/>
    <p:sldId id="456" r:id="rId8"/>
    <p:sldId id="457" r:id="rId9"/>
    <p:sldId id="833" r:id="rId10"/>
    <p:sldId id="545" r:id="rId11"/>
    <p:sldId id="546" r:id="rId12"/>
    <p:sldId id="834" r:id="rId13"/>
    <p:sldId id="835" r:id="rId14"/>
    <p:sldId id="536" r:id="rId15"/>
    <p:sldId id="537" r:id="rId16"/>
    <p:sldId id="836" r:id="rId17"/>
    <p:sldId id="538" r:id="rId18"/>
    <p:sldId id="539" r:id="rId19"/>
    <p:sldId id="540" r:id="rId20"/>
    <p:sldId id="541" r:id="rId21"/>
    <p:sldId id="542" r:id="rId22"/>
    <p:sldId id="464" r:id="rId23"/>
    <p:sldId id="837" r:id="rId24"/>
    <p:sldId id="838" r:id="rId25"/>
    <p:sldId id="839" r:id="rId26"/>
    <p:sldId id="840" r:id="rId27"/>
    <p:sldId id="463" r:id="rId28"/>
    <p:sldId id="465" r:id="rId29"/>
    <p:sldId id="466" r:id="rId30"/>
    <p:sldId id="468" r:id="rId31"/>
    <p:sldId id="472" r:id="rId32"/>
    <p:sldId id="841" r:id="rId33"/>
    <p:sldId id="473" r:id="rId34"/>
    <p:sldId id="842" r:id="rId35"/>
    <p:sldId id="843" r:id="rId36"/>
    <p:sldId id="844" r:id="rId37"/>
    <p:sldId id="547" r:id="rId38"/>
    <p:sldId id="376" r:id="rId39"/>
    <p:sldId id="480" r:id="rId40"/>
    <p:sldId id="481" r:id="rId41"/>
    <p:sldId id="845" r:id="rId42"/>
    <p:sldId id="483" r:id="rId43"/>
    <p:sldId id="847" r:id="rId44"/>
    <p:sldId id="491" r:id="rId45"/>
    <p:sldId id="484" r:id="rId46"/>
    <p:sldId id="518" r:id="rId47"/>
    <p:sldId id="519" r:id="rId48"/>
    <p:sldId id="520" r:id="rId49"/>
    <p:sldId id="393" r:id="rId50"/>
    <p:sldId id="526" r:id="rId51"/>
    <p:sldId id="527" r:id="rId52"/>
    <p:sldId id="528" r:id="rId53"/>
    <p:sldId id="543" r:id="rId54"/>
    <p:sldId id="498" r:id="rId55"/>
    <p:sldId id="500" r:id="rId56"/>
    <p:sldId id="515" r:id="rId57"/>
    <p:sldId id="832" r:id="rId58"/>
    <p:sldId id="820" r:id="rId59"/>
    <p:sldId id="512" r:id="rId60"/>
    <p:sldId id="513" r:id="rId61"/>
    <p:sldId id="514" r:id="rId62"/>
    <p:sldId id="517" r:id="rId63"/>
    <p:sldId id="509" r:id="rId64"/>
    <p:sldId id="521" r:id="rId6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47" autoAdjust="0"/>
    <p:restoredTop sz="94660"/>
  </p:normalViewPr>
  <p:slideViewPr>
    <p:cSldViewPr snapToGrid="0">
      <p:cViewPr varScale="1">
        <p:scale>
          <a:sx n="124" d="100"/>
          <a:sy n="124" d="100"/>
        </p:scale>
        <p:origin x="1536" y="168"/>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a:t>
            </a:r>
            <a:r>
              <a:rPr lang="en-US" baseline="0" dirty="0" err="1">
                <a:latin typeface="Arial Unicode MS" panose="020B0604020202020204" pitchFamily="34" charset="-128"/>
              </a:rPr>
              <a:t>SuperBowl</a:t>
            </a:r>
            <a:r>
              <a:rPr lang="en-US" baseline="0" dirty="0">
                <a:latin typeface="Arial Unicode MS" panose="020B0604020202020204" pitchFamily="34" charset="-128"/>
              </a:rPr>
              <a:t>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CC1A-46A3-8A51-71285D80EBCD}"/>
            </c:ext>
          </c:extLst>
        </c:ser>
        <c:dLbls>
          <c:showLegendKey val="0"/>
          <c:showVal val="0"/>
          <c:showCatName val="0"/>
          <c:showSerName val="0"/>
          <c:showPercent val="0"/>
          <c:showBubbleSize val="0"/>
        </c:dLbls>
        <c:smooth val="0"/>
        <c:axId val="481567832"/>
        <c:axId val="481564696"/>
      </c:lineChart>
      <c:catAx>
        <c:axId val="481567832"/>
        <c:scaling>
          <c:orientation val="minMax"/>
        </c:scaling>
        <c:delete val="1"/>
        <c:axPos val="b"/>
        <c:majorTickMark val="none"/>
        <c:minorTickMark val="none"/>
        <c:tickLblPos val="nextTo"/>
        <c:crossAx val="481564696"/>
        <c:crosses val="autoZero"/>
        <c:auto val="1"/>
        <c:lblAlgn val="ctr"/>
        <c:lblOffset val="100"/>
        <c:noMultiLvlLbl val="0"/>
      </c:catAx>
      <c:valAx>
        <c:axId val="48156469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1567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1D0E-469A-A3F0-922BA88135B7}"/>
            </c:ext>
          </c:extLst>
        </c:ser>
        <c:dLbls>
          <c:showLegendKey val="0"/>
          <c:showVal val="0"/>
          <c:showCatName val="0"/>
          <c:showSerName val="0"/>
          <c:showPercent val="0"/>
          <c:showBubbleSize val="0"/>
        </c:dLbls>
        <c:smooth val="0"/>
        <c:axId val="316038472"/>
        <c:axId val="373583648"/>
      </c:lineChart>
      <c:catAx>
        <c:axId val="316038472"/>
        <c:scaling>
          <c:orientation val="minMax"/>
        </c:scaling>
        <c:delete val="1"/>
        <c:axPos val="b"/>
        <c:majorTickMark val="none"/>
        <c:minorTickMark val="none"/>
        <c:tickLblPos val="nextTo"/>
        <c:crossAx val="373583648"/>
        <c:crosses val="autoZero"/>
        <c:auto val="1"/>
        <c:lblAlgn val="ctr"/>
        <c:lblOffset val="100"/>
        <c:noMultiLvlLbl val="0"/>
      </c:catAx>
      <c:valAx>
        <c:axId val="37358364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038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4/28/24</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4/28/24</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4/28/24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4/28/24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4/28/24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4/28/24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4/28/24</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4/28/24</a:t>
            </a:fld>
            <a:endParaRPr lang="en-US"/>
          </a:p>
        </p:txBody>
      </p:sp>
      <p:sp>
        <p:nvSpPr>
          <p:cNvPr id="8" name="Footer Placeholder 7"/>
          <p:cNvSpPr>
            <a:spLocks noGrp="1"/>
          </p:cNvSpPr>
          <p:nvPr>
            <p:ph type="ftr" sz="quarter" idx="11"/>
          </p:nvPr>
        </p:nvSpPr>
        <p:spPr/>
        <p:txBody>
          <a:bodyPr/>
          <a:lstStyle/>
          <a:p>
            <a:r>
              <a:rPr lang="en-US" dirty="0"/>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4/28/24</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4/28/24</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4/28/24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4/28/24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4/28/24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6.jpeg"/><Relationship Id="rId1" Type="http://schemas.openxmlformats.org/officeDocument/2006/relationships/slideLayout" Target="../slideLayouts/slideLayout6.xml"/><Relationship Id="rId5" Type="http://schemas.openxmlformats.org/officeDocument/2006/relationships/image" Target="../media/image28.jpe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 Id="rId5" Type="http://schemas.openxmlformats.org/officeDocument/2006/relationships/image" Target="../media/image34.jpeg"/><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Text Mining &amp; NLP</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4/28/24</a:t>
            </a:fld>
            <a:endParaRPr lang="en-US" dirty="0"/>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a:xfrm>
            <a:off x="270985" y="365126"/>
            <a:ext cx="8686800" cy="591477"/>
          </a:xfrm>
        </p:spPr>
        <p:txBody>
          <a:bodyPr/>
          <a:lstStyle/>
          <a:p>
            <a:r>
              <a:rPr lang="en-US" sz="2800" dirty="0"/>
              <a:t>Vector Embeddings&gt; 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sp>
        <p:nvSpPr>
          <p:cNvPr id="15" name="Rectangle 14"/>
          <p:cNvSpPr/>
          <p:nvPr/>
        </p:nvSpPr>
        <p:spPr>
          <a:xfrm>
            <a:off x="300038" y="1727072"/>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Vectors exist for the terms – vector for Lebron James, has commonalities with basketball, celebrity, &amp; male in many dimensions simultaneously.</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1026" name="Picture 2" descr="Understanding Multi-Dimensionality in Vector Space Modeling | Pythonic  Excursions">
            <a:extLst>
              <a:ext uri="{FF2B5EF4-FFF2-40B4-BE49-F238E27FC236}">
                <a16:creationId xmlns:a16="http://schemas.microsoft.com/office/drawing/2014/main" id="{A7B31B90-01B1-B17D-FC3D-C8BEF0B0C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218" y="2443755"/>
            <a:ext cx="5395403" cy="361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43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15" name="Rectangle 14"/>
          <p:cNvSpPr/>
          <p:nvPr/>
        </p:nvSpPr>
        <p:spPr>
          <a:xfrm>
            <a:off x="300038" y="1202816"/>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The model uses the vector representations of concepts along generate new patterns.</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TextBox 8">
            <a:extLst>
              <a:ext uri="{FF2B5EF4-FFF2-40B4-BE49-F238E27FC236}">
                <a16:creationId xmlns:a16="http://schemas.microsoft.com/office/drawing/2014/main" id="{BFE6A45C-AC84-FDF9-B2C8-336E393BA5A8}"/>
              </a:ext>
            </a:extLst>
          </p:cNvPr>
          <p:cNvSpPr txBox="1"/>
          <p:nvPr/>
        </p:nvSpPr>
        <p:spPr>
          <a:xfrm>
            <a:off x="167507" y="5764169"/>
            <a:ext cx="8922807" cy="338554"/>
          </a:xfrm>
          <a:prstGeom prst="rect">
            <a:avLst/>
          </a:prstGeom>
          <a:solidFill>
            <a:schemeClr val="accent1"/>
          </a:solidFill>
        </p:spPr>
        <p:txBody>
          <a:bodyPr wrap="square">
            <a:spAutoFit/>
          </a:bodyPr>
          <a:lstStyle/>
          <a:p>
            <a:pPr algn="ctr"/>
            <a:r>
              <a:rPr lang="en-US" sz="1600" b="1" dirty="0">
                <a:solidFill>
                  <a:schemeClr val="bg1"/>
                </a:solidFill>
              </a:rPr>
              <a:t>LLMs build token by token to arrive at a response.</a:t>
            </a:r>
            <a:endParaRPr lang="en-US" sz="1600" dirty="0">
              <a:solidFill>
                <a:schemeClr val="bg1"/>
              </a:solidFill>
            </a:endParaRPr>
          </a:p>
        </p:txBody>
      </p:sp>
      <p:sp>
        <p:nvSpPr>
          <p:cNvPr id="6" name="Rectangle 5">
            <a:extLst>
              <a:ext uri="{FF2B5EF4-FFF2-40B4-BE49-F238E27FC236}">
                <a16:creationId xmlns:a16="http://schemas.microsoft.com/office/drawing/2014/main" id="{805C057E-816A-30B2-487C-B98C534D2991}"/>
              </a:ext>
            </a:extLst>
          </p:cNvPr>
          <p:cNvSpPr/>
          <p:nvPr/>
        </p:nvSpPr>
        <p:spPr>
          <a:xfrm>
            <a:off x="2331592" y="2463299"/>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145C30-4422-DBAD-D051-264C6B09536C}"/>
              </a:ext>
            </a:extLst>
          </p:cNvPr>
          <p:cNvSpPr/>
          <p:nvPr/>
        </p:nvSpPr>
        <p:spPr>
          <a:xfrm>
            <a:off x="2331591" y="2799120"/>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A5AC2F-484B-C2F7-BC1C-3D1C011521E8}"/>
              </a:ext>
            </a:extLst>
          </p:cNvPr>
          <p:cNvSpPr/>
          <p:nvPr/>
        </p:nvSpPr>
        <p:spPr>
          <a:xfrm>
            <a:off x="2331590" y="3134941"/>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4BC8B9-AB87-A9F9-99EC-37C58BAD3E6A}"/>
              </a:ext>
            </a:extLst>
          </p:cNvPr>
          <p:cNvSpPr txBox="1"/>
          <p:nvPr/>
        </p:nvSpPr>
        <p:spPr>
          <a:xfrm>
            <a:off x="3132976" y="2360826"/>
            <a:ext cx="1037690" cy="369332"/>
          </a:xfrm>
          <a:prstGeom prst="rect">
            <a:avLst/>
          </a:prstGeom>
          <a:noFill/>
        </p:spPr>
        <p:txBody>
          <a:bodyPr wrap="square" rtlCol="0">
            <a:spAutoFit/>
          </a:bodyPr>
          <a:lstStyle/>
          <a:p>
            <a:r>
              <a:rPr lang="en-US" dirty="0"/>
              <a:t>Lebron</a:t>
            </a:r>
          </a:p>
        </p:txBody>
      </p:sp>
      <p:sp>
        <p:nvSpPr>
          <p:cNvPr id="12" name="TextBox 11">
            <a:extLst>
              <a:ext uri="{FF2B5EF4-FFF2-40B4-BE49-F238E27FC236}">
                <a16:creationId xmlns:a16="http://schemas.microsoft.com/office/drawing/2014/main" id="{B3753168-E97C-C359-6F2C-8D8677A90D9C}"/>
              </a:ext>
            </a:extLst>
          </p:cNvPr>
          <p:cNvSpPr txBox="1"/>
          <p:nvPr/>
        </p:nvSpPr>
        <p:spPr>
          <a:xfrm>
            <a:off x="3132976" y="2696647"/>
            <a:ext cx="1037690" cy="369332"/>
          </a:xfrm>
          <a:prstGeom prst="rect">
            <a:avLst/>
          </a:prstGeom>
          <a:noFill/>
        </p:spPr>
        <p:txBody>
          <a:bodyPr wrap="square" rtlCol="0">
            <a:spAutoFit/>
          </a:bodyPr>
          <a:lstStyle/>
          <a:p>
            <a:r>
              <a:rPr lang="en-US" dirty="0"/>
              <a:t>James</a:t>
            </a:r>
          </a:p>
        </p:txBody>
      </p:sp>
      <p:sp>
        <p:nvSpPr>
          <p:cNvPr id="13" name="TextBox 12">
            <a:extLst>
              <a:ext uri="{FF2B5EF4-FFF2-40B4-BE49-F238E27FC236}">
                <a16:creationId xmlns:a16="http://schemas.microsoft.com/office/drawing/2014/main" id="{1D462C65-72CE-3D92-11EF-D970929344D2}"/>
              </a:ext>
            </a:extLst>
          </p:cNvPr>
          <p:cNvSpPr txBox="1"/>
          <p:nvPr/>
        </p:nvSpPr>
        <p:spPr>
          <a:xfrm>
            <a:off x="3132976" y="3008127"/>
            <a:ext cx="1037690" cy="369332"/>
          </a:xfrm>
          <a:prstGeom prst="rect">
            <a:avLst/>
          </a:prstGeom>
          <a:noFill/>
        </p:spPr>
        <p:txBody>
          <a:bodyPr wrap="square" rtlCol="0">
            <a:spAutoFit/>
          </a:bodyPr>
          <a:lstStyle/>
          <a:p>
            <a:r>
              <a:rPr lang="en-US" dirty="0"/>
              <a:t>hit</a:t>
            </a:r>
          </a:p>
        </p:txBody>
      </p:sp>
      <p:sp>
        <p:nvSpPr>
          <p:cNvPr id="14" name="Rectangle 13">
            <a:extLst>
              <a:ext uri="{FF2B5EF4-FFF2-40B4-BE49-F238E27FC236}">
                <a16:creationId xmlns:a16="http://schemas.microsoft.com/office/drawing/2014/main" id="{890757F2-F07D-5AB3-8359-1FCACD6CA4D4}"/>
              </a:ext>
            </a:extLst>
          </p:cNvPr>
          <p:cNvSpPr/>
          <p:nvPr/>
        </p:nvSpPr>
        <p:spPr>
          <a:xfrm>
            <a:off x="2331590" y="3478996"/>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C3AB77-6A3C-47BA-DCF7-C5749444C097}"/>
              </a:ext>
            </a:extLst>
          </p:cNvPr>
          <p:cNvSpPr txBox="1"/>
          <p:nvPr/>
        </p:nvSpPr>
        <p:spPr>
          <a:xfrm>
            <a:off x="3132976" y="3359259"/>
            <a:ext cx="1037690" cy="369332"/>
          </a:xfrm>
          <a:prstGeom prst="rect">
            <a:avLst/>
          </a:prstGeom>
          <a:noFill/>
        </p:spPr>
        <p:txBody>
          <a:bodyPr wrap="square" rtlCol="0">
            <a:spAutoFit/>
          </a:bodyPr>
          <a:lstStyle/>
          <a:p>
            <a:r>
              <a:rPr lang="en-US" dirty="0"/>
              <a:t>a</a:t>
            </a:r>
          </a:p>
        </p:txBody>
      </p:sp>
      <p:sp>
        <p:nvSpPr>
          <p:cNvPr id="17" name="Rectangle 16">
            <a:extLst>
              <a:ext uri="{FF2B5EF4-FFF2-40B4-BE49-F238E27FC236}">
                <a16:creationId xmlns:a16="http://schemas.microsoft.com/office/drawing/2014/main" id="{E2B5D9C4-3F72-E0E5-0AE4-6EAEB65F71A8}"/>
              </a:ext>
            </a:extLst>
          </p:cNvPr>
          <p:cNvSpPr/>
          <p:nvPr/>
        </p:nvSpPr>
        <p:spPr>
          <a:xfrm>
            <a:off x="2331590" y="4123507"/>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B624E9-4115-121B-57D3-0A382CB0786D}"/>
              </a:ext>
            </a:extLst>
          </p:cNvPr>
          <p:cNvSpPr txBox="1"/>
          <p:nvPr/>
        </p:nvSpPr>
        <p:spPr>
          <a:xfrm>
            <a:off x="3050784" y="4003770"/>
            <a:ext cx="1037690" cy="369332"/>
          </a:xfrm>
          <a:prstGeom prst="rect">
            <a:avLst/>
          </a:prstGeom>
          <a:noFill/>
        </p:spPr>
        <p:txBody>
          <a:bodyPr wrap="square" rtlCol="0">
            <a:spAutoFit/>
          </a:bodyPr>
          <a:lstStyle/>
          <a:p>
            <a:r>
              <a:rPr lang="en-US" dirty="0">
                <a:solidFill>
                  <a:schemeClr val="accent2"/>
                </a:solidFill>
              </a:rPr>
              <a:t>difficult</a:t>
            </a:r>
          </a:p>
        </p:txBody>
      </p:sp>
      <p:sp>
        <p:nvSpPr>
          <p:cNvPr id="20" name="Rectangle 19">
            <a:extLst>
              <a:ext uri="{FF2B5EF4-FFF2-40B4-BE49-F238E27FC236}">
                <a16:creationId xmlns:a16="http://schemas.microsoft.com/office/drawing/2014/main" id="{7C6E94D1-D543-C171-7479-5B8A302D7363}"/>
              </a:ext>
            </a:extLst>
          </p:cNvPr>
          <p:cNvSpPr/>
          <p:nvPr/>
        </p:nvSpPr>
        <p:spPr>
          <a:xfrm>
            <a:off x="4052512" y="4120988"/>
            <a:ext cx="708917" cy="16438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7691C68-2F4B-C210-F1A9-25A3D873EA35}"/>
              </a:ext>
            </a:extLst>
          </p:cNvPr>
          <p:cNvSpPr txBox="1"/>
          <p:nvPr/>
        </p:nvSpPr>
        <p:spPr>
          <a:xfrm>
            <a:off x="4740884" y="4001251"/>
            <a:ext cx="1037690" cy="369332"/>
          </a:xfrm>
          <a:prstGeom prst="rect">
            <a:avLst/>
          </a:prstGeom>
          <a:noFill/>
        </p:spPr>
        <p:txBody>
          <a:bodyPr wrap="square" rtlCol="0">
            <a:spAutoFit/>
          </a:bodyPr>
          <a:lstStyle/>
          <a:p>
            <a:r>
              <a:rPr lang="en-US" dirty="0"/>
              <a:t>tough</a:t>
            </a:r>
          </a:p>
        </p:txBody>
      </p:sp>
      <p:sp>
        <p:nvSpPr>
          <p:cNvPr id="23" name="Rectangle 22">
            <a:extLst>
              <a:ext uri="{FF2B5EF4-FFF2-40B4-BE49-F238E27FC236}">
                <a16:creationId xmlns:a16="http://schemas.microsoft.com/office/drawing/2014/main" id="{014BA3B9-293B-385F-CBFC-6B4F1FC20D2C}"/>
              </a:ext>
            </a:extLst>
          </p:cNvPr>
          <p:cNvSpPr/>
          <p:nvPr/>
        </p:nvSpPr>
        <p:spPr>
          <a:xfrm>
            <a:off x="5485761" y="4120988"/>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B27160F-8744-B01D-FE47-4F1AEF3396AA}"/>
              </a:ext>
            </a:extLst>
          </p:cNvPr>
          <p:cNvSpPr txBox="1"/>
          <p:nvPr/>
        </p:nvSpPr>
        <p:spPr>
          <a:xfrm>
            <a:off x="6163859" y="4001251"/>
            <a:ext cx="1037690" cy="369332"/>
          </a:xfrm>
          <a:prstGeom prst="rect">
            <a:avLst/>
          </a:prstGeom>
          <a:noFill/>
        </p:spPr>
        <p:txBody>
          <a:bodyPr wrap="square" rtlCol="0">
            <a:spAutoFit/>
          </a:bodyPr>
          <a:lstStyle/>
          <a:p>
            <a:r>
              <a:rPr lang="en-US" dirty="0">
                <a:solidFill>
                  <a:schemeClr val="accent2"/>
                </a:solidFill>
              </a:rPr>
              <a:t>hard</a:t>
            </a:r>
          </a:p>
        </p:txBody>
      </p:sp>
      <p:cxnSp>
        <p:nvCxnSpPr>
          <p:cNvPr id="26" name="Elbow Connector 25">
            <a:extLst>
              <a:ext uri="{FF2B5EF4-FFF2-40B4-BE49-F238E27FC236}">
                <a16:creationId xmlns:a16="http://schemas.microsoft.com/office/drawing/2014/main" id="{C5116293-8A02-EA90-B758-445BC0B7D7ED}"/>
              </a:ext>
            </a:extLst>
          </p:cNvPr>
          <p:cNvCxnSpPr>
            <a:stCxn id="14" idx="2"/>
            <a:endCxn id="20" idx="0"/>
          </p:cNvCxnSpPr>
          <p:nvPr/>
        </p:nvCxnSpPr>
        <p:spPr>
          <a:xfrm rot="16200000" flipH="1">
            <a:off x="3307707" y="3021724"/>
            <a:ext cx="477606" cy="172092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03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15" name="Rectangle 14"/>
          <p:cNvSpPr/>
          <p:nvPr/>
        </p:nvSpPr>
        <p:spPr>
          <a:xfrm>
            <a:off x="300038" y="1202816"/>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The model uses the vector representations of concepts along generate new patterns.</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TextBox 8">
            <a:extLst>
              <a:ext uri="{FF2B5EF4-FFF2-40B4-BE49-F238E27FC236}">
                <a16:creationId xmlns:a16="http://schemas.microsoft.com/office/drawing/2014/main" id="{BFE6A45C-AC84-FDF9-B2C8-336E393BA5A8}"/>
              </a:ext>
            </a:extLst>
          </p:cNvPr>
          <p:cNvSpPr txBox="1"/>
          <p:nvPr/>
        </p:nvSpPr>
        <p:spPr>
          <a:xfrm>
            <a:off x="167507" y="5764169"/>
            <a:ext cx="8922807" cy="338554"/>
          </a:xfrm>
          <a:prstGeom prst="rect">
            <a:avLst/>
          </a:prstGeom>
          <a:solidFill>
            <a:schemeClr val="accent1"/>
          </a:solidFill>
        </p:spPr>
        <p:txBody>
          <a:bodyPr wrap="square">
            <a:spAutoFit/>
          </a:bodyPr>
          <a:lstStyle/>
          <a:p>
            <a:pPr algn="ctr"/>
            <a:r>
              <a:rPr lang="en-US" sz="1600" b="1" dirty="0">
                <a:solidFill>
                  <a:schemeClr val="bg1"/>
                </a:solidFill>
              </a:rPr>
              <a:t>LLMs build token by token to arrive at a response.</a:t>
            </a:r>
            <a:endParaRPr lang="en-US" sz="1600" dirty="0">
              <a:solidFill>
                <a:schemeClr val="bg1"/>
              </a:solidFill>
            </a:endParaRPr>
          </a:p>
        </p:txBody>
      </p:sp>
      <p:sp>
        <p:nvSpPr>
          <p:cNvPr id="6" name="Rectangle 5">
            <a:extLst>
              <a:ext uri="{FF2B5EF4-FFF2-40B4-BE49-F238E27FC236}">
                <a16:creationId xmlns:a16="http://schemas.microsoft.com/office/drawing/2014/main" id="{805C057E-816A-30B2-487C-B98C534D2991}"/>
              </a:ext>
            </a:extLst>
          </p:cNvPr>
          <p:cNvSpPr/>
          <p:nvPr/>
        </p:nvSpPr>
        <p:spPr>
          <a:xfrm>
            <a:off x="2331592" y="2463299"/>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145C30-4422-DBAD-D051-264C6B09536C}"/>
              </a:ext>
            </a:extLst>
          </p:cNvPr>
          <p:cNvSpPr/>
          <p:nvPr/>
        </p:nvSpPr>
        <p:spPr>
          <a:xfrm>
            <a:off x="2331591" y="2799120"/>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A5AC2F-484B-C2F7-BC1C-3D1C011521E8}"/>
              </a:ext>
            </a:extLst>
          </p:cNvPr>
          <p:cNvSpPr/>
          <p:nvPr/>
        </p:nvSpPr>
        <p:spPr>
          <a:xfrm>
            <a:off x="2331590" y="3134941"/>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4BC8B9-AB87-A9F9-99EC-37C58BAD3E6A}"/>
              </a:ext>
            </a:extLst>
          </p:cNvPr>
          <p:cNvSpPr txBox="1"/>
          <p:nvPr/>
        </p:nvSpPr>
        <p:spPr>
          <a:xfrm>
            <a:off x="3132976" y="2360826"/>
            <a:ext cx="1037690" cy="369332"/>
          </a:xfrm>
          <a:prstGeom prst="rect">
            <a:avLst/>
          </a:prstGeom>
          <a:noFill/>
        </p:spPr>
        <p:txBody>
          <a:bodyPr wrap="square" rtlCol="0">
            <a:spAutoFit/>
          </a:bodyPr>
          <a:lstStyle/>
          <a:p>
            <a:r>
              <a:rPr lang="en-US" dirty="0"/>
              <a:t>Lebron</a:t>
            </a:r>
          </a:p>
        </p:txBody>
      </p:sp>
      <p:sp>
        <p:nvSpPr>
          <p:cNvPr id="12" name="TextBox 11">
            <a:extLst>
              <a:ext uri="{FF2B5EF4-FFF2-40B4-BE49-F238E27FC236}">
                <a16:creationId xmlns:a16="http://schemas.microsoft.com/office/drawing/2014/main" id="{B3753168-E97C-C359-6F2C-8D8677A90D9C}"/>
              </a:ext>
            </a:extLst>
          </p:cNvPr>
          <p:cNvSpPr txBox="1"/>
          <p:nvPr/>
        </p:nvSpPr>
        <p:spPr>
          <a:xfrm>
            <a:off x="3132976" y="2696647"/>
            <a:ext cx="1037690" cy="369332"/>
          </a:xfrm>
          <a:prstGeom prst="rect">
            <a:avLst/>
          </a:prstGeom>
          <a:noFill/>
        </p:spPr>
        <p:txBody>
          <a:bodyPr wrap="square" rtlCol="0">
            <a:spAutoFit/>
          </a:bodyPr>
          <a:lstStyle/>
          <a:p>
            <a:r>
              <a:rPr lang="en-US" dirty="0"/>
              <a:t>James</a:t>
            </a:r>
          </a:p>
        </p:txBody>
      </p:sp>
      <p:sp>
        <p:nvSpPr>
          <p:cNvPr id="13" name="TextBox 12">
            <a:extLst>
              <a:ext uri="{FF2B5EF4-FFF2-40B4-BE49-F238E27FC236}">
                <a16:creationId xmlns:a16="http://schemas.microsoft.com/office/drawing/2014/main" id="{1D462C65-72CE-3D92-11EF-D970929344D2}"/>
              </a:ext>
            </a:extLst>
          </p:cNvPr>
          <p:cNvSpPr txBox="1"/>
          <p:nvPr/>
        </p:nvSpPr>
        <p:spPr>
          <a:xfrm>
            <a:off x="3132976" y="3008127"/>
            <a:ext cx="1037690" cy="369332"/>
          </a:xfrm>
          <a:prstGeom prst="rect">
            <a:avLst/>
          </a:prstGeom>
          <a:noFill/>
        </p:spPr>
        <p:txBody>
          <a:bodyPr wrap="square" rtlCol="0">
            <a:spAutoFit/>
          </a:bodyPr>
          <a:lstStyle/>
          <a:p>
            <a:r>
              <a:rPr lang="en-US" dirty="0"/>
              <a:t>hit</a:t>
            </a:r>
          </a:p>
        </p:txBody>
      </p:sp>
      <p:sp>
        <p:nvSpPr>
          <p:cNvPr id="14" name="Rectangle 13">
            <a:extLst>
              <a:ext uri="{FF2B5EF4-FFF2-40B4-BE49-F238E27FC236}">
                <a16:creationId xmlns:a16="http://schemas.microsoft.com/office/drawing/2014/main" id="{890757F2-F07D-5AB3-8359-1FCACD6CA4D4}"/>
              </a:ext>
            </a:extLst>
          </p:cNvPr>
          <p:cNvSpPr/>
          <p:nvPr/>
        </p:nvSpPr>
        <p:spPr>
          <a:xfrm>
            <a:off x="2331590" y="3478996"/>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C3AB77-6A3C-47BA-DCF7-C5749444C097}"/>
              </a:ext>
            </a:extLst>
          </p:cNvPr>
          <p:cNvSpPr txBox="1"/>
          <p:nvPr/>
        </p:nvSpPr>
        <p:spPr>
          <a:xfrm>
            <a:off x="3132976" y="3359259"/>
            <a:ext cx="1037690" cy="369332"/>
          </a:xfrm>
          <a:prstGeom prst="rect">
            <a:avLst/>
          </a:prstGeom>
          <a:noFill/>
        </p:spPr>
        <p:txBody>
          <a:bodyPr wrap="square" rtlCol="0">
            <a:spAutoFit/>
          </a:bodyPr>
          <a:lstStyle/>
          <a:p>
            <a:r>
              <a:rPr lang="en-US" dirty="0"/>
              <a:t>a</a:t>
            </a:r>
          </a:p>
        </p:txBody>
      </p:sp>
      <p:sp>
        <p:nvSpPr>
          <p:cNvPr id="17" name="Rectangle 16">
            <a:extLst>
              <a:ext uri="{FF2B5EF4-FFF2-40B4-BE49-F238E27FC236}">
                <a16:creationId xmlns:a16="http://schemas.microsoft.com/office/drawing/2014/main" id="{E2B5D9C4-3F72-E0E5-0AE4-6EAEB65F71A8}"/>
              </a:ext>
            </a:extLst>
          </p:cNvPr>
          <p:cNvSpPr/>
          <p:nvPr/>
        </p:nvSpPr>
        <p:spPr>
          <a:xfrm>
            <a:off x="2331590" y="4493374"/>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B624E9-4115-121B-57D3-0A382CB0786D}"/>
              </a:ext>
            </a:extLst>
          </p:cNvPr>
          <p:cNvSpPr txBox="1"/>
          <p:nvPr/>
        </p:nvSpPr>
        <p:spPr>
          <a:xfrm>
            <a:off x="3050784" y="4373637"/>
            <a:ext cx="1037690" cy="369332"/>
          </a:xfrm>
          <a:prstGeom prst="rect">
            <a:avLst/>
          </a:prstGeom>
          <a:noFill/>
        </p:spPr>
        <p:txBody>
          <a:bodyPr wrap="square" rtlCol="0">
            <a:spAutoFit/>
          </a:bodyPr>
          <a:lstStyle/>
          <a:p>
            <a:r>
              <a:rPr lang="en-US" dirty="0">
                <a:solidFill>
                  <a:schemeClr val="accent2"/>
                </a:solidFill>
              </a:rPr>
              <a:t>steak</a:t>
            </a:r>
          </a:p>
        </p:txBody>
      </p:sp>
      <p:sp>
        <p:nvSpPr>
          <p:cNvPr id="20" name="Rectangle 19">
            <a:extLst>
              <a:ext uri="{FF2B5EF4-FFF2-40B4-BE49-F238E27FC236}">
                <a16:creationId xmlns:a16="http://schemas.microsoft.com/office/drawing/2014/main" id="{7C6E94D1-D543-C171-7479-5B8A302D7363}"/>
              </a:ext>
            </a:extLst>
          </p:cNvPr>
          <p:cNvSpPr/>
          <p:nvPr/>
        </p:nvSpPr>
        <p:spPr>
          <a:xfrm>
            <a:off x="4052512" y="4490855"/>
            <a:ext cx="708917" cy="16438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7691C68-2F4B-C210-F1A9-25A3D873EA35}"/>
              </a:ext>
            </a:extLst>
          </p:cNvPr>
          <p:cNvSpPr txBox="1"/>
          <p:nvPr/>
        </p:nvSpPr>
        <p:spPr>
          <a:xfrm>
            <a:off x="4740884" y="4371118"/>
            <a:ext cx="1037690" cy="369332"/>
          </a:xfrm>
          <a:prstGeom prst="rect">
            <a:avLst/>
          </a:prstGeom>
          <a:noFill/>
        </p:spPr>
        <p:txBody>
          <a:bodyPr wrap="square" rtlCol="0">
            <a:spAutoFit/>
          </a:bodyPr>
          <a:lstStyle/>
          <a:p>
            <a:r>
              <a:rPr lang="en-US" dirty="0"/>
              <a:t>shot</a:t>
            </a:r>
          </a:p>
        </p:txBody>
      </p:sp>
      <p:sp>
        <p:nvSpPr>
          <p:cNvPr id="23" name="Rectangle 22">
            <a:extLst>
              <a:ext uri="{FF2B5EF4-FFF2-40B4-BE49-F238E27FC236}">
                <a16:creationId xmlns:a16="http://schemas.microsoft.com/office/drawing/2014/main" id="{014BA3B9-293B-385F-CBFC-6B4F1FC20D2C}"/>
              </a:ext>
            </a:extLst>
          </p:cNvPr>
          <p:cNvSpPr/>
          <p:nvPr/>
        </p:nvSpPr>
        <p:spPr>
          <a:xfrm>
            <a:off x="5485761" y="4490855"/>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B27160F-8744-B01D-FE47-4F1AEF3396AA}"/>
              </a:ext>
            </a:extLst>
          </p:cNvPr>
          <p:cNvSpPr txBox="1"/>
          <p:nvPr/>
        </p:nvSpPr>
        <p:spPr>
          <a:xfrm>
            <a:off x="6163858" y="4371118"/>
            <a:ext cx="1151341" cy="369332"/>
          </a:xfrm>
          <a:prstGeom prst="rect">
            <a:avLst/>
          </a:prstGeom>
          <a:noFill/>
        </p:spPr>
        <p:txBody>
          <a:bodyPr wrap="square" rtlCol="0">
            <a:spAutoFit/>
          </a:bodyPr>
          <a:lstStyle/>
          <a:p>
            <a:r>
              <a:rPr lang="en-US" dirty="0">
                <a:solidFill>
                  <a:schemeClr val="accent2"/>
                </a:solidFill>
              </a:rPr>
              <a:t>3-pointer</a:t>
            </a:r>
          </a:p>
        </p:txBody>
      </p:sp>
      <p:cxnSp>
        <p:nvCxnSpPr>
          <p:cNvPr id="26" name="Elbow Connector 25">
            <a:extLst>
              <a:ext uri="{FF2B5EF4-FFF2-40B4-BE49-F238E27FC236}">
                <a16:creationId xmlns:a16="http://schemas.microsoft.com/office/drawing/2014/main" id="{C5116293-8A02-EA90-B758-445BC0B7D7ED}"/>
              </a:ext>
            </a:extLst>
          </p:cNvPr>
          <p:cNvCxnSpPr>
            <a:cxnSpLocks/>
            <a:stCxn id="5" idx="2"/>
            <a:endCxn id="20" idx="0"/>
          </p:cNvCxnSpPr>
          <p:nvPr/>
        </p:nvCxnSpPr>
        <p:spPr>
          <a:xfrm rot="16200000" flipH="1">
            <a:off x="3296685" y="3380569"/>
            <a:ext cx="509926" cy="171064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6805FB6-23E5-AF03-5A3B-E6A8C5B8E527}"/>
              </a:ext>
            </a:extLst>
          </p:cNvPr>
          <p:cNvSpPr/>
          <p:nvPr/>
        </p:nvSpPr>
        <p:spPr>
          <a:xfrm>
            <a:off x="2341867" y="3816543"/>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DAE35D-4DA6-DCD0-E66D-54E5E7DB3F47}"/>
              </a:ext>
            </a:extLst>
          </p:cNvPr>
          <p:cNvSpPr txBox="1"/>
          <p:nvPr/>
        </p:nvSpPr>
        <p:spPr>
          <a:xfrm>
            <a:off x="3143253" y="3696806"/>
            <a:ext cx="1037690" cy="369332"/>
          </a:xfrm>
          <a:prstGeom prst="rect">
            <a:avLst/>
          </a:prstGeom>
          <a:noFill/>
        </p:spPr>
        <p:txBody>
          <a:bodyPr wrap="square" rtlCol="0">
            <a:spAutoFit/>
          </a:bodyPr>
          <a:lstStyle/>
          <a:p>
            <a:r>
              <a:rPr lang="en-US" dirty="0"/>
              <a:t>tough</a:t>
            </a:r>
          </a:p>
        </p:txBody>
      </p:sp>
    </p:spTree>
    <p:extLst>
      <p:ext uri="{BB962C8B-B14F-4D97-AF65-F5344CB8AC3E}">
        <p14:creationId xmlns:p14="http://schemas.microsoft.com/office/powerpoint/2010/main" val="408960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80FFB7-AA7F-D263-4E69-E69D3A669652}"/>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B4D2E1D0-E3E0-656E-4CCE-D2B6F909E08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B6458B23-C9D7-A292-45E6-9B1699DC1829}"/>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C91E8A9D-9AD8-1561-DCAC-6D88C7EA99B8}"/>
              </a:ext>
            </a:extLst>
          </p:cNvPr>
          <p:cNvSpPr>
            <a:spLocks noGrp="1"/>
          </p:cNvSpPr>
          <p:nvPr>
            <p:ph type="ftr" sz="quarter" idx="3"/>
          </p:nvPr>
        </p:nvSpPr>
        <p:spPr/>
        <p:txBody>
          <a:bodyPr/>
          <a:lstStyle/>
          <a:p>
            <a:r>
              <a:rPr lang="en-US"/>
              <a:t>Kwartler </a:t>
            </a:r>
            <a:endParaRPr lang="en-US" dirty="0"/>
          </a:p>
        </p:txBody>
      </p:sp>
      <p:pic>
        <p:nvPicPr>
          <p:cNvPr id="6" name="LM Studio - 4 April 2024">
            <a:hlinkClick r:id="" action="ppaction://media"/>
            <a:extLst>
              <a:ext uri="{FF2B5EF4-FFF2-40B4-BE49-F238E27FC236}">
                <a16:creationId xmlns:a16="http://schemas.microsoft.com/office/drawing/2014/main" id="{2C7DA33A-2C01-966B-E2A4-9DDA0DDEC2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485" y="1294544"/>
            <a:ext cx="9131156" cy="3246633"/>
          </a:xfrm>
          <a:prstGeom prst="rect">
            <a:avLst/>
          </a:prstGeom>
        </p:spPr>
      </p:pic>
    </p:spTree>
    <p:extLst>
      <p:ext uri="{BB962C8B-B14F-4D97-AF65-F5344CB8AC3E}">
        <p14:creationId xmlns:p14="http://schemas.microsoft.com/office/powerpoint/2010/main" val="149487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NLP/TM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5093020"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1592" y="1505484"/>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1620" y="3804312"/>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7666" y="3730263"/>
            <a:ext cx="1591652" cy="159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669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NLP/TM Challenges</a:t>
            </a:r>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Tree>
    <p:extLst>
      <p:ext uri="{BB962C8B-B14F-4D97-AF65-F5344CB8AC3E}">
        <p14:creationId xmlns:p14="http://schemas.microsoft.com/office/powerpoint/2010/main" val="1339365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412B37-6553-B035-5FB4-11DC849BB7A9}"/>
              </a:ext>
            </a:extLst>
          </p:cNvPr>
          <p:cNvSpPr>
            <a:spLocks noGrp="1"/>
          </p:cNvSpPr>
          <p:nvPr>
            <p:ph type="body" sz="half" idx="2"/>
          </p:nvPr>
        </p:nvSpPr>
        <p:spPr>
          <a:xfrm>
            <a:off x="270985" y="2024009"/>
            <a:ext cx="3308034" cy="4137639"/>
          </a:xfrm>
        </p:spPr>
        <p:txBody>
          <a:bodyPr/>
          <a:lstStyle/>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1200" kern="1200" dirty="0">
                <a:solidFill>
                  <a:prstClr val="black"/>
                </a:solidFill>
                <a:latin typeface="+mj-lt"/>
                <a:ea typeface="Arial Unicode MS" panose="020B0604020202020204" pitchFamily="34" charset="-128"/>
                <a:cs typeface="Arial Unicode MS" panose="020B0604020202020204" pitchFamily="34" charset="-128"/>
              </a:rPr>
              <a:t>Research Papers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a:t>
            </a:r>
            <a:endParaRPr lang="en-US" sz="1200" kern="1200" dirty="0">
              <a:solidFill>
                <a:prstClr val="black"/>
              </a:solidFill>
              <a:latin typeface="+mj-lt"/>
              <a:ea typeface="Arial Unicode MS" panose="020B0604020202020204" pitchFamily="34" charset="-128"/>
              <a:cs typeface="Arial Unicode MS" panose="020B0604020202020204" pitchFamily="34" charset="-128"/>
            </a:endParaRPr>
          </a:p>
        </p:txBody>
      </p:sp>
      <p:sp>
        <p:nvSpPr>
          <p:cNvPr id="4" name="Date Placeholder 3">
            <a:extLst>
              <a:ext uri="{FF2B5EF4-FFF2-40B4-BE49-F238E27FC236}">
                <a16:creationId xmlns:a16="http://schemas.microsoft.com/office/drawing/2014/main" id="{0068C84E-1A66-C670-D7DB-11E305C3DE76}"/>
              </a:ext>
            </a:extLst>
          </p:cNvPr>
          <p:cNvSpPr>
            <a:spLocks noGrp="1"/>
          </p:cNvSpPr>
          <p:nvPr>
            <p:ph type="dt" sz="half" idx="10"/>
          </p:nvPr>
        </p:nvSpPr>
        <p:spPr/>
        <p:txBody>
          <a:bodyPr/>
          <a:lstStyle/>
          <a:p>
            <a:fld id="{DF59512B-4F1D-43D7-8819-2F53FEF69650}" type="datetime1">
              <a:rPr lang="en-US" smtClean="0"/>
              <a:t>4/28/24</a:t>
            </a:fld>
            <a:endParaRPr lang="en-US"/>
          </a:p>
        </p:txBody>
      </p:sp>
      <p:sp>
        <p:nvSpPr>
          <p:cNvPr id="5" name="Slide Number Placeholder 4">
            <a:extLst>
              <a:ext uri="{FF2B5EF4-FFF2-40B4-BE49-F238E27FC236}">
                <a16:creationId xmlns:a16="http://schemas.microsoft.com/office/drawing/2014/main" id="{88DF61A6-13EC-49C0-9ADD-DC1BC4DA0192}"/>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6" name="Title 5">
            <a:extLst>
              <a:ext uri="{FF2B5EF4-FFF2-40B4-BE49-F238E27FC236}">
                <a16:creationId xmlns:a16="http://schemas.microsoft.com/office/drawing/2014/main" id="{72400F11-5327-9AFD-18B8-E632DB663C4F}"/>
              </a:ext>
            </a:extLst>
          </p:cNvPr>
          <p:cNvSpPr>
            <a:spLocks noGrp="1"/>
          </p:cNvSpPr>
          <p:nvPr>
            <p:ph type="title"/>
          </p:nvPr>
        </p:nvSpPr>
        <p:spPr/>
        <p:txBody>
          <a:bodyPr/>
          <a:lstStyle/>
          <a:p>
            <a:r>
              <a:rPr lang="en-US" dirty="0"/>
              <a:t>NLP is Art &amp; Science</a:t>
            </a:r>
          </a:p>
        </p:txBody>
      </p:sp>
      <p:sp>
        <p:nvSpPr>
          <p:cNvPr id="7" name="Footer Placeholder 6">
            <a:extLst>
              <a:ext uri="{FF2B5EF4-FFF2-40B4-BE49-F238E27FC236}">
                <a16:creationId xmlns:a16="http://schemas.microsoft.com/office/drawing/2014/main" id="{6563815D-FA80-AF4C-17B9-616933782B25}"/>
              </a:ext>
            </a:extLst>
          </p:cNvPr>
          <p:cNvSpPr>
            <a:spLocks noGrp="1"/>
          </p:cNvSpPr>
          <p:nvPr>
            <p:ph type="ftr" sz="quarter" idx="3"/>
          </p:nvPr>
        </p:nvSpPr>
        <p:spPr/>
        <p:txBody>
          <a:bodyPr/>
          <a:lstStyle/>
          <a:p>
            <a:r>
              <a:rPr lang="en-US"/>
              <a:t>Kwartler </a:t>
            </a:r>
            <a:endParaRPr lang="en-US" dirty="0"/>
          </a:p>
        </p:txBody>
      </p:sp>
      <p:pic>
        <p:nvPicPr>
          <p:cNvPr id="8" name="Picture Placeholder 7">
            <a:extLst>
              <a:ext uri="{FF2B5EF4-FFF2-40B4-BE49-F238E27FC236}">
                <a16:creationId xmlns:a16="http://schemas.microsoft.com/office/drawing/2014/main" id="{6EEBCA50-E078-C952-F0A9-329440AD47C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3905" r="3905"/>
          <a:stretch>
            <a:fillRect/>
          </a:stretch>
        </p:blipFill>
        <p:spPr>
          <a:prstGeom prst="rect">
            <a:avLst/>
          </a:prstGeom>
        </p:spPr>
      </p:pic>
      <p:sp>
        <p:nvSpPr>
          <p:cNvPr id="11" name="Rectangle 10">
            <a:extLst>
              <a:ext uri="{FF2B5EF4-FFF2-40B4-BE49-F238E27FC236}">
                <a16:creationId xmlns:a16="http://schemas.microsoft.com/office/drawing/2014/main" id="{B956936A-72CA-B307-97FF-10ABDC4A712E}"/>
              </a:ext>
            </a:extLst>
          </p:cNvPr>
          <p:cNvSpPr/>
          <p:nvPr/>
        </p:nvSpPr>
        <p:spPr>
          <a:xfrm>
            <a:off x="270986" y="1173079"/>
            <a:ext cx="3308034" cy="7390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200" kern="1200" dirty="0">
              <a:solidFill>
                <a:prstClr val="white"/>
              </a:solidFill>
              <a:latin typeface="+mj-lt"/>
              <a:cs typeface="Arial Unicode MS" panose="020B0604020202020204" pitchFamily="34" charset="-128"/>
            </a:endParaRPr>
          </a:p>
        </p:txBody>
      </p:sp>
      <p:sp>
        <p:nvSpPr>
          <p:cNvPr id="12" name="TextBox 11">
            <a:extLst>
              <a:ext uri="{FF2B5EF4-FFF2-40B4-BE49-F238E27FC236}">
                <a16:creationId xmlns:a16="http://schemas.microsoft.com/office/drawing/2014/main" id="{C14FB07E-70E7-CB1D-1EF3-1CA15C6B67EE}"/>
              </a:ext>
            </a:extLst>
          </p:cNvPr>
          <p:cNvSpPr txBox="1"/>
          <p:nvPr/>
        </p:nvSpPr>
        <p:spPr>
          <a:xfrm>
            <a:off x="3887390" y="6123542"/>
            <a:ext cx="788999" cy="215444"/>
          </a:xfrm>
          <a:prstGeom prst="rect">
            <a:avLst/>
          </a:prstGeom>
          <a:noFill/>
        </p:spPr>
        <p:txBody>
          <a:bodyPr wrap="none" rtlCol="0">
            <a:spAutoFit/>
          </a:bodyPr>
          <a:lstStyle/>
          <a:p>
            <a:r>
              <a:rPr lang="en-US" sz="800" dirty="0"/>
              <a:t>*AI Generated</a:t>
            </a:r>
          </a:p>
        </p:txBody>
      </p:sp>
    </p:spTree>
    <p:extLst>
      <p:ext uri="{BB962C8B-B14F-4D97-AF65-F5344CB8AC3E}">
        <p14:creationId xmlns:p14="http://schemas.microsoft.com/office/powerpoint/2010/main" val="1429790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922134"/>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487219"/>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751874"/>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440265"/>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751874"/>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2" name="Rectangle 11">
            <a:extLst>
              <a:ext uri="{FF2B5EF4-FFF2-40B4-BE49-F238E27FC236}">
                <a16:creationId xmlns:a16="http://schemas.microsoft.com/office/drawing/2014/main" id="{3B708D52-A106-49AF-905E-9F3D62EE4D69}"/>
              </a:ext>
            </a:extLst>
          </p:cNvPr>
          <p:cNvSpPr/>
          <p:nvPr/>
        </p:nvSpPr>
        <p:spPr>
          <a:xfrm>
            <a:off x="2917545" y="2986912"/>
            <a:ext cx="3371946" cy="461665"/>
          </a:xfrm>
          <a:prstGeom prst="rect">
            <a:avLst/>
          </a:prstGeom>
        </p:spPr>
        <p:txBody>
          <a:bodyPr wrap="square">
            <a:spAutoFit/>
          </a:bodyPr>
          <a:lstStyle/>
          <a:p>
            <a:pPr algn="ctr"/>
            <a:r>
              <a:rPr lang="en-US" sz="2400" dirty="0"/>
              <a:t>🐝🔀🙏👁️👁️➡️🌎</a:t>
            </a:r>
            <a:endParaRPr lang="en-US" sz="2800" dirty="0"/>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751874"/>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20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25774"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4811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a:p>
            <a:pPr marL="112713" indent="-112713">
              <a:buFont typeface="Arial" panose="020B0604020202020204" pitchFamily="34" charset="0"/>
              <a:buChar char="•"/>
            </a:pPr>
            <a:r>
              <a:rPr lang="en-US" dirty="0"/>
              <a:t>”</a:t>
            </a:r>
            <a:r>
              <a:rPr lang="en-US" dirty="0" err="1"/>
              <a:t>Rizz</a:t>
            </a:r>
            <a:r>
              <a:rPr lang="en-US" dirty="0"/>
              <a:t>”</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403535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2</a:t>
            </a:fld>
            <a:endParaRPr lang="en-US" dirty="0"/>
          </a:p>
        </p:txBody>
      </p:sp>
      <p:sp>
        <p:nvSpPr>
          <p:cNvPr id="5" name="Footer Placeholder 4"/>
          <p:cNvSpPr>
            <a:spLocks noGrp="1"/>
          </p:cNvSpPr>
          <p:nvPr>
            <p:ph type="ftr" sz="quarter" idx="3"/>
          </p:nvPr>
        </p:nvSpPr>
        <p:spPr/>
        <p:txBody>
          <a:bodyPr/>
          <a:lstStyle/>
          <a:p>
            <a:r>
              <a:rPr lang="en-US" dirty="0"/>
              <a:t>Kwartler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970318"/>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a:t>
            </a:r>
          </a:p>
          <a:p>
            <a:r>
              <a:rPr lang="en-US" dirty="0">
                <a:solidFill>
                  <a:schemeClr val="accent1"/>
                </a:solidFill>
              </a:rPr>
              <a:t>“</a:t>
            </a:r>
            <a:r>
              <a:rPr lang="en-US" dirty="0" err="1">
                <a:solidFill>
                  <a:schemeClr val="accent1"/>
                </a:solidFill>
              </a:rPr>
              <a:t>Rizz</a:t>
            </a:r>
            <a:r>
              <a:rPr lang="en-US" dirty="0">
                <a:solidFill>
                  <a:schemeClr val="accent1"/>
                </a:solidFill>
              </a:rPr>
              <a:t>” </a:t>
            </a:r>
            <a:r>
              <a:rPr lang="en-US" dirty="0"/>
              <a:t>– Short for Charisma</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87196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656102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And we all context switch based on who were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1983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690021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823745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A41ABF-5280-99E4-AC84-BDE80A87ABAE}"/>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71C04D62-1CAE-8E29-2A61-36D986D47B0D}"/>
              </a:ext>
            </a:extLst>
          </p:cNvPr>
          <p:cNvSpPr>
            <a:spLocks noGrp="1"/>
          </p:cNvSpPr>
          <p:nvPr>
            <p:ph type="title"/>
          </p:nvPr>
        </p:nvSpPr>
        <p:spPr/>
        <p:txBody>
          <a:bodyPr/>
          <a:lstStyle/>
          <a:p>
            <a:r>
              <a:rPr lang="en-US" dirty="0"/>
              <a:t>Substitutions</a:t>
            </a:r>
          </a:p>
        </p:txBody>
      </p:sp>
      <p:sp>
        <p:nvSpPr>
          <p:cNvPr id="4" name="Slide Number Placeholder 3">
            <a:extLst>
              <a:ext uri="{FF2B5EF4-FFF2-40B4-BE49-F238E27FC236}">
                <a16:creationId xmlns:a16="http://schemas.microsoft.com/office/drawing/2014/main" id="{B61047BC-A1BD-7151-DAB0-A4BAD0F1AE07}"/>
              </a:ext>
            </a:extLst>
          </p:cNvPr>
          <p:cNvSpPr>
            <a:spLocks noGrp="1"/>
          </p:cNvSpPr>
          <p:nvPr>
            <p:ph type="sldNum" sz="quarter" idx="12"/>
          </p:nvPr>
        </p:nvSpPr>
        <p:spPr/>
        <p:txBody>
          <a:bodyPr/>
          <a:lstStyle/>
          <a:p>
            <a:fld id="{37290FF7-652B-4475-AEAB-8B1A5D23AE09}" type="slidenum">
              <a:rPr lang="en-US" smtClean="0"/>
              <a:t>25</a:t>
            </a:fld>
            <a:endParaRPr lang="en-US"/>
          </a:p>
        </p:txBody>
      </p:sp>
      <p:sp>
        <p:nvSpPr>
          <p:cNvPr id="5" name="Footer Placeholder 4">
            <a:extLst>
              <a:ext uri="{FF2B5EF4-FFF2-40B4-BE49-F238E27FC236}">
                <a16:creationId xmlns:a16="http://schemas.microsoft.com/office/drawing/2014/main" id="{FAD66601-5DE4-F95F-6236-8395503B7054}"/>
              </a:ext>
            </a:extLst>
          </p:cNvPr>
          <p:cNvSpPr>
            <a:spLocks noGrp="1"/>
          </p:cNvSpPr>
          <p:nvPr>
            <p:ph type="ftr" sz="quarter" idx="3"/>
          </p:nvPr>
        </p:nvSpPr>
        <p:spPr/>
        <p:txBody>
          <a:bodyPr/>
          <a:lstStyle/>
          <a:p>
            <a:r>
              <a:rPr lang="en-US"/>
              <a:t>Kwartler </a:t>
            </a:r>
            <a:endParaRPr lang="en-US" dirty="0"/>
          </a:p>
        </p:txBody>
      </p:sp>
      <p:grpSp>
        <p:nvGrpSpPr>
          <p:cNvPr id="6" name="Group 5">
            <a:extLst>
              <a:ext uri="{FF2B5EF4-FFF2-40B4-BE49-F238E27FC236}">
                <a16:creationId xmlns:a16="http://schemas.microsoft.com/office/drawing/2014/main" id="{A8BEA5F0-3676-A822-2EA9-9CABDA8BAF58}"/>
              </a:ext>
            </a:extLst>
          </p:cNvPr>
          <p:cNvGrpSpPr/>
          <p:nvPr/>
        </p:nvGrpSpPr>
        <p:grpSpPr>
          <a:xfrm>
            <a:off x="397126" y="1443275"/>
            <a:ext cx="8426834" cy="805489"/>
            <a:chOff x="397126" y="881880"/>
            <a:chExt cx="5855599" cy="805489"/>
          </a:xfrm>
        </p:grpSpPr>
        <p:sp>
          <p:nvSpPr>
            <p:cNvPr id="7" name="Rectangle 6">
              <a:extLst>
                <a:ext uri="{FF2B5EF4-FFF2-40B4-BE49-F238E27FC236}">
                  <a16:creationId xmlns:a16="http://schemas.microsoft.com/office/drawing/2014/main" id="{5CC06354-1503-2A40-20A3-44D291A17137}"/>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a:solidFill>
                    <a:prstClr val="white"/>
                  </a:solidFill>
                  <a:latin typeface="Consolas" panose="020B0609020204030204" pitchFamily="49" charset="0"/>
                  <a:cs typeface="Consolas" panose="020B0609020204030204" pitchFamily="49" charset="0"/>
                </a:rPr>
                <a:t>sub(“pattern”,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8" name="TextBox 7">
              <a:extLst>
                <a:ext uri="{FF2B5EF4-FFF2-40B4-BE49-F238E27FC236}">
                  <a16:creationId xmlns:a16="http://schemas.microsoft.com/office/drawing/2014/main" id="{D2CD7293-902B-6FEC-D7B5-41E6CB37262A}"/>
                </a:ext>
              </a:extLst>
            </p:cNvPr>
            <p:cNvSpPr txBox="1"/>
            <p:nvPr/>
          </p:nvSpPr>
          <p:spPr>
            <a:xfrm>
              <a:off x="397126" y="881880"/>
              <a:ext cx="2783827"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first instance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1" name="TextBox 10">
            <a:extLst>
              <a:ext uri="{FF2B5EF4-FFF2-40B4-BE49-F238E27FC236}">
                <a16:creationId xmlns:a16="http://schemas.microsoft.com/office/drawing/2014/main" id="{E789DD8B-3498-B46B-5A56-5D2070FFCF00}"/>
              </a:ext>
            </a:extLst>
          </p:cNvPr>
          <p:cNvSpPr txBox="1"/>
          <p:nvPr/>
        </p:nvSpPr>
        <p:spPr>
          <a:xfrm>
            <a:off x="397126" y="2405861"/>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a:latin typeface="Consolas" panose="020B0609020204030204" pitchFamily="49" charset="0"/>
                <a:cs typeface="Consolas" panose="020B0609020204030204" pitchFamily="49" charset="0"/>
              </a:rPr>
              <a:t>sub('is',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is some text, made of text characters"</a:t>
            </a:r>
          </a:p>
        </p:txBody>
      </p:sp>
    </p:spTree>
    <p:extLst>
      <p:ext uri="{BB962C8B-B14F-4D97-AF65-F5344CB8AC3E}">
        <p14:creationId xmlns:p14="http://schemas.microsoft.com/office/powerpoint/2010/main" val="1917057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A41ABF-5280-99E4-AC84-BDE80A87ABAE}"/>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71C04D62-1CAE-8E29-2A61-36D986D47B0D}"/>
              </a:ext>
            </a:extLst>
          </p:cNvPr>
          <p:cNvSpPr>
            <a:spLocks noGrp="1"/>
          </p:cNvSpPr>
          <p:nvPr>
            <p:ph type="title"/>
          </p:nvPr>
        </p:nvSpPr>
        <p:spPr/>
        <p:txBody>
          <a:bodyPr/>
          <a:lstStyle/>
          <a:p>
            <a:r>
              <a:rPr lang="en-US" dirty="0"/>
              <a:t>Substitutions</a:t>
            </a:r>
          </a:p>
        </p:txBody>
      </p:sp>
      <p:sp>
        <p:nvSpPr>
          <p:cNvPr id="4" name="Slide Number Placeholder 3">
            <a:extLst>
              <a:ext uri="{FF2B5EF4-FFF2-40B4-BE49-F238E27FC236}">
                <a16:creationId xmlns:a16="http://schemas.microsoft.com/office/drawing/2014/main" id="{B61047BC-A1BD-7151-DAB0-A4BAD0F1AE07}"/>
              </a:ext>
            </a:extLst>
          </p:cNvPr>
          <p:cNvSpPr>
            <a:spLocks noGrp="1"/>
          </p:cNvSpPr>
          <p:nvPr>
            <p:ph type="sldNum" sz="quarter" idx="12"/>
          </p:nvPr>
        </p:nvSpPr>
        <p:spPr/>
        <p:txBody>
          <a:bodyPr/>
          <a:lstStyle/>
          <a:p>
            <a:fld id="{37290FF7-652B-4475-AEAB-8B1A5D23AE09}" type="slidenum">
              <a:rPr lang="en-US" smtClean="0"/>
              <a:t>26</a:t>
            </a:fld>
            <a:endParaRPr lang="en-US"/>
          </a:p>
        </p:txBody>
      </p:sp>
      <p:sp>
        <p:nvSpPr>
          <p:cNvPr id="5" name="Footer Placeholder 4">
            <a:extLst>
              <a:ext uri="{FF2B5EF4-FFF2-40B4-BE49-F238E27FC236}">
                <a16:creationId xmlns:a16="http://schemas.microsoft.com/office/drawing/2014/main" id="{FAD66601-5DE4-F95F-6236-8395503B7054}"/>
              </a:ext>
            </a:extLst>
          </p:cNvPr>
          <p:cNvSpPr>
            <a:spLocks noGrp="1"/>
          </p:cNvSpPr>
          <p:nvPr>
            <p:ph type="ftr" sz="quarter" idx="3"/>
          </p:nvPr>
        </p:nvSpPr>
        <p:spPr/>
        <p:txBody>
          <a:bodyPr/>
          <a:lstStyle/>
          <a:p>
            <a:r>
              <a:rPr lang="en-US"/>
              <a:t>Kwartler </a:t>
            </a:r>
            <a:endParaRPr lang="en-US" dirty="0"/>
          </a:p>
        </p:txBody>
      </p:sp>
      <p:grpSp>
        <p:nvGrpSpPr>
          <p:cNvPr id="6" name="Group 5">
            <a:extLst>
              <a:ext uri="{FF2B5EF4-FFF2-40B4-BE49-F238E27FC236}">
                <a16:creationId xmlns:a16="http://schemas.microsoft.com/office/drawing/2014/main" id="{A8BEA5F0-3676-A822-2EA9-9CABDA8BAF58}"/>
              </a:ext>
            </a:extLst>
          </p:cNvPr>
          <p:cNvGrpSpPr/>
          <p:nvPr/>
        </p:nvGrpSpPr>
        <p:grpSpPr>
          <a:xfrm>
            <a:off x="397126" y="1443275"/>
            <a:ext cx="8426834" cy="805489"/>
            <a:chOff x="397126" y="881880"/>
            <a:chExt cx="5855599" cy="805489"/>
          </a:xfrm>
        </p:grpSpPr>
        <p:sp>
          <p:nvSpPr>
            <p:cNvPr id="7" name="Rectangle 6">
              <a:extLst>
                <a:ext uri="{FF2B5EF4-FFF2-40B4-BE49-F238E27FC236}">
                  <a16:creationId xmlns:a16="http://schemas.microsoft.com/office/drawing/2014/main" id="{5CC06354-1503-2A40-20A3-44D291A17137}"/>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a:solidFill>
                    <a:prstClr val="white"/>
                  </a:solidFill>
                  <a:latin typeface="Consolas" panose="020B0609020204030204" pitchFamily="49" charset="0"/>
                  <a:cs typeface="Consolas" panose="020B0609020204030204" pitchFamily="49" charset="0"/>
                </a:rPr>
                <a:t>sub(“pattern”,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8" name="TextBox 7">
              <a:extLst>
                <a:ext uri="{FF2B5EF4-FFF2-40B4-BE49-F238E27FC236}">
                  <a16:creationId xmlns:a16="http://schemas.microsoft.com/office/drawing/2014/main" id="{D2CD7293-902B-6FEC-D7B5-41E6CB37262A}"/>
                </a:ext>
              </a:extLst>
            </p:cNvPr>
            <p:cNvSpPr txBox="1"/>
            <p:nvPr/>
          </p:nvSpPr>
          <p:spPr>
            <a:xfrm>
              <a:off x="397126" y="881880"/>
              <a:ext cx="2783827"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first instance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0" name="TextBox 9">
            <a:extLst>
              <a:ext uri="{FF2B5EF4-FFF2-40B4-BE49-F238E27FC236}">
                <a16:creationId xmlns:a16="http://schemas.microsoft.com/office/drawing/2014/main" id="{154BA23A-824A-8053-2CCB-B3E73646561A}"/>
              </a:ext>
            </a:extLst>
          </p:cNvPr>
          <p:cNvSpPr txBox="1"/>
          <p:nvPr/>
        </p:nvSpPr>
        <p:spPr>
          <a:xfrm>
            <a:off x="397126" y="2405861"/>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a:solidFill>
                  <a:schemeClr val="accent1"/>
                </a:solidFill>
                <a:latin typeface="Consolas" panose="020B0609020204030204" pitchFamily="49" charset="0"/>
                <a:cs typeface="Consolas" panose="020B0609020204030204" pitchFamily="49" charset="0"/>
              </a:rPr>
              <a:t>sub</a:t>
            </a:r>
            <a:r>
              <a:rPr lang="en-US" dirty="0">
                <a:latin typeface="Consolas" panose="020B0609020204030204" pitchFamily="49" charset="0"/>
                <a:cs typeface="Consolas" panose="020B0609020204030204" pitchFamily="49" charset="0"/>
              </a:rPr>
              <a:t>('is',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is some text, made of text characters"</a:t>
            </a:r>
          </a:p>
        </p:txBody>
      </p:sp>
      <p:grpSp>
        <p:nvGrpSpPr>
          <p:cNvPr id="9" name="Group 8">
            <a:extLst>
              <a:ext uri="{FF2B5EF4-FFF2-40B4-BE49-F238E27FC236}">
                <a16:creationId xmlns:a16="http://schemas.microsoft.com/office/drawing/2014/main" id="{4728FD46-0003-5787-96F8-BC6708E6641D}"/>
              </a:ext>
            </a:extLst>
          </p:cNvPr>
          <p:cNvGrpSpPr/>
          <p:nvPr/>
        </p:nvGrpSpPr>
        <p:grpSpPr>
          <a:xfrm>
            <a:off x="397126" y="3895913"/>
            <a:ext cx="8426834" cy="805489"/>
            <a:chOff x="397126" y="881880"/>
            <a:chExt cx="5855599" cy="805489"/>
          </a:xfrm>
        </p:grpSpPr>
        <p:sp>
          <p:nvSpPr>
            <p:cNvPr id="11" name="Rectangle 10">
              <a:extLst>
                <a:ext uri="{FF2B5EF4-FFF2-40B4-BE49-F238E27FC236}">
                  <a16:creationId xmlns:a16="http://schemas.microsoft.com/office/drawing/2014/main" id="{1CDD6B64-3956-12B2-2482-14BE417AFC4B}"/>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gsub</a:t>
              </a:r>
              <a:r>
                <a:rPr lang="en-US" sz="1800" kern="1200" dirty="0">
                  <a:solidFill>
                    <a:prstClr val="white"/>
                  </a:solidFill>
                  <a:latin typeface="Consolas" panose="020B0609020204030204" pitchFamily="49" charset="0"/>
                  <a:cs typeface="Consolas" panose="020B0609020204030204" pitchFamily="49" charset="0"/>
                </a:rPr>
                <a:t>(“pattern”,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a:extLst>
                <a:ext uri="{FF2B5EF4-FFF2-40B4-BE49-F238E27FC236}">
                  <a16:creationId xmlns:a16="http://schemas.microsoft.com/office/drawing/2014/main" id="{318606F2-B56A-BDE0-4285-263E0A58F92F}"/>
                </a:ext>
              </a:extLst>
            </p:cNvPr>
            <p:cNvSpPr txBox="1"/>
            <p:nvPr/>
          </p:nvSpPr>
          <p:spPr>
            <a:xfrm>
              <a:off x="397126" y="881880"/>
              <a:ext cx="2766005"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all instances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3" name="TextBox 12">
            <a:extLst>
              <a:ext uri="{FF2B5EF4-FFF2-40B4-BE49-F238E27FC236}">
                <a16:creationId xmlns:a16="http://schemas.microsoft.com/office/drawing/2014/main" id="{393D468C-58F8-693D-F0D5-58FCC6861A26}"/>
              </a:ext>
            </a:extLst>
          </p:cNvPr>
          <p:cNvSpPr txBox="1"/>
          <p:nvPr/>
        </p:nvSpPr>
        <p:spPr>
          <a:xfrm>
            <a:off x="397126" y="4785085"/>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err="1">
                <a:solidFill>
                  <a:schemeClr val="accent1"/>
                </a:solidFill>
                <a:latin typeface="Consolas" panose="020B0609020204030204" pitchFamily="49" charset="0"/>
                <a:cs typeface="Consolas" panose="020B0609020204030204" pitchFamily="49" charset="0"/>
              </a:rPr>
              <a:t>gsub</a:t>
            </a:r>
            <a:r>
              <a:rPr lang="en-US" dirty="0">
                <a:latin typeface="Consolas" panose="020B0609020204030204" pitchFamily="49" charset="0"/>
                <a:cs typeface="Consolas" panose="020B0609020204030204" pitchFamily="49" charset="0"/>
              </a:rPr>
              <a:t>('is',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REPLACE some text, made of text characters"</a:t>
            </a:r>
          </a:p>
        </p:txBody>
      </p:sp>
    </p:spTree>
    <p:extLst>
      <p:ext uri="{BB962C8B-B14F-4D97-AF65-F5344CB8AC3E}">
        <p14:creationId xmlns:p14="http://schemas.microsoft.com/office/powerpoint/2010/main" val="1267593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a:xfrm>
            <a:off x="628650" y="318234"/>
            <a:ext cx="7886700" cy="591477"/>
          </a:xfrm>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6" name="Title 2">
            <a:extLst>
              <a:ext uri="{FF2B5EF4-FFF2-40B4-BE49-F238E27FC236}">
                <a16:creationId xmlns:a16="http://schemas.microsoft.com/office/drawing/2014/main" id="{3FF30F4A-146D-40DD-A88A-5E29DDD46A50}"/>
              </a:ext>
            </a:extLst>
          </p:cNvPr>
          <p:cNvSpPr txBox="1">
            <a:spLocks/>
          </p:cNvSpPr>
          <p:nvPr/>
        </p:nvSpPr>
        <p:spPr>
          <a:xfrm>
            <a:off x="628650" y="1842234"/>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A</a:t>
            </a:r>
            <a:r>
              <a:rPr lang="en-US" err="1"/>
              <a:t>_</a:t>
            </a:r>
            <a:r>
              <a:rPr lang="en-US"/>
              <a:t>String_Manipulation.</a:t>
            </a:r>
            <a:r>
              <a:rPr lang="en-US" dirty="0" err="1"/>
              <a:t>R</a:t>
            </a:r>
            <a:endParaRPr lang="en-US" dirty="0"/>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04151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909791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sp>
        <p:nvSpPr>
          <p:cNvPr id="17" name="TextBox 16"/>
          <p:cNvSpPr txBox="1"/>
          <p:nvPr/>
        </p:nvSpPr>
        <p:spPr>
          <a:xfrm>
            <a:off x="1079539" y="1155506"/>
            <a:ext cx="6984922"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On XX/XX/23 I opened a Marcus Savings account with a promotion : \"\" After enrolling, you must deposit {$10000.00} or more in new funds from an external account into your Account within 10 calendar days of enrollment ( the Funding Period ). The Account…</a:t>
            </a:r>
          </a:p>
        </p:txBody>
      </p:sp>
      <p:grpSp>
        <p:nvGrpSpPr>
          <p:cNvPr id="19" name="Group 18"/>
          <p:cNvGrpSpPr/>
          <p:nvPr/>
        </p:nvGrpSpPr>
        <p:grpSpPr>
          <a:xfrm>
            <a:off x="3606862" y="2650812"/>
            <a:ext cx="2749471" cy="2292662"/>
            <a:chOff x="3770719" y="1952703"/>
            <a:chExt cx="1814672"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016986"/>
              <a:ext cx="1814672" cy="1342688"/>
            </a:xfrm>
            <a:prstGeom prst="rect">
              <a:avLst/>
            </a:prstGeom>
            <a:noFill/>
          </p:spPr>
          <p:txBody>
            <a:bodyPr wrap="none" rtlCol="0">
              <a:spAutoFit/>
            </a:bodyPr>
            <a:lstStyle/>
            <a:p>
              <a:pPr marL="109538" indent="-109538" defTabSz="457200">
                <a:buFont typeface="+mj-lt"/>
                <a:buAutoNum type="arabicPeriod"/>
              </a:pPr>
              <a:r>
                <a:rPr lang="en-US"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gsub</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substritutions</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URLs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Lower case</a:t>
              </a:r>
            </a:p>
            <a:p>
              <a:pPr marL="109538" indent="-109538" defTabSz="457200">
                <a:buFont typeface="+mj-lt"/>
                <a:buAutoNum type="arabicPeriod"/>
              </a:pP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specific words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Strip whitespace</a:t>
              </a:r>
            </a:p>
          </p:txBody>
        </p:sp>
      </p:grpSp>
      <p:sp>
        <p:nvSpPr>
          <p:cNvPr id="23" name="TextBox 22"/>
          <p:cNvSpPr txBox="1"/>
          <p:nvPr/>
        </p:nvSpPr>
        <p:spPr>
          <a:xfrm>
            <a:off x="1079539" y="4989331"/>
            <a:ext cx="6984922"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redacteddate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opened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marcus</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savings promotion enrolling must deposit new funds external within calendar days enrollment funding period balance plus minimum new funds required dollar amount must maintained consecutive days end funding period balance…</a:t>
            </a:r>
          </a:p>
        </p:txBody>
      </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153628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548115" y="1407943"/>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524177" y="3678703"/>
            <a:ext cx="2254803" cy="2438400"/>
          </a:xfrm>
          <a:prstGeom prst="rect">
            <a:avLst/>
          </a:prstGeom>
          <a:ln>
            <a:solidFill>
              <a:schemeClr val="tx1"/>
            </a:solidFill>
          </a:ln>
        </p:spPr>
      </p:pic>
      <p:sp>
        <p:nvSpPr>
          <p:cNvPr id="9" name="Footer Placeholder 5">
            <a:extLst>
              <a:ext uri="{FF2B5EF4-FFF2-40B4-BE49-F238E27FC236}">
                <a16:creationId xmlns:a16="http://schemas.microsoft.com/office/drawing/2014/main" id="{D84DA6B8-8816-42D2-9890-B81F6896E1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897089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30</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dirty="0"/>
              <a:t>Kwartler </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4/28/24</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30</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spTree>
    <p:extLst>
      <p:ext uri="{BB962C8B-B14F-4D97-AF65-F5344CB8AC3E}">
        <p14:creationId xmlns:p14="http://schemas.microsoft.com/office/powerpoint/2010/main" val="8718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6" grpId="0" animBg="1"/>
      <p:bldP spid="18" grpId="0" animBg="1"/>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2_Cleaning_and_Frequency_Count.R</a:t>
            </a:r>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6" name="Rectangle 5"/>
          <p:cNvSpPr/>
          <p:nvPr/>
        </p:nvSpPr>
        <p:spPr>
          <a:xfrm>
            <a:off x="414174" y="1716365"/>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1" y="4082737"/>
            <a:ext cx="5503494"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6179325" cy="1754326"/>
          </a:xfrm>
          <a:prstGeom prst="rect">
            <a:avLst/>
          </a:prstGeom>
          <a:solidFill>
            <a:schemeClr val="bg1">
              <a:lumMod val="85000"/>
            </a:schemeClr>
          </a:solidFill>
        </p:spPr>
        <p:txBody>
          <a:bodyPr wrap="square">
            <a:spAutoFit/>
          </a:bodyPr>
          <a:lstStyle/>
          <a:p>
            <a:pPr defTabSz="457200"/>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9195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6" name="Rectangle 5"/>
          <p:cNvSpPr/>
          <p:nvPr/>
        </p:nvSpPr>
        <p:spPr>
          <a:xfrm>
            <a:off x="251019" y="1533094"/>
            <a:ext cx="8799197"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'bank', 'money', 'account')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TextBox 4">
            <a:extLst>
              <a:ext uri="{FF2B5EF4-FFF2-40B4-BE49-F238E27FC236}">
                <a16:creationId xmlns:a16="http://schemas.microsoft.com/office/drawing/2014/main" id="{3658CF7D-D8A8-E7D3-D900-7CC9D17CBA32}"/>
              </a:ext>
            </a:extLst>
          </p:cNvPr>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Twitter abbreviations</a:t>
            </a:r>
          </a:p>
        </p:txBody>
      </p:sp>
    </p:spTree>
    <p:extLst>
      <p:ext uri="{BB962C8B-B14F-4D97-AF65-F5344CB8AC3E}">
        <p14:creationId xmlns:p14="http://schemas.microsoft.com/office/powerpoint/2010/main" val="3291653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6" name="Rectangle 5"/>
          <p:cNvSpPr/>
          <p:nvPr/>
        </p:nvSpPr>
        <p:spPr>
          <a:xfrm>
            <a:off x="251019" y="1533094"/>
            <a:ext cx="8799197"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'bank', 'money', 'account')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11" name="Rectangle 10"/>
          <p:cNvSpPr/>
          <p:nvPr/>
        </p:nvSpPr>
        <p:spPr>
          <a:xfrm>
            <a:off x="111060" y="3400165"/>
            <a:ext cx="8939156" cy="1569660"/>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read.csv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('https://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/ICPSR/main/ICPSR_Day1/data/</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allComplaints.csv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1371658"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Loading data</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430777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3422925"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975257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3422925"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1" name="Rectangle 10"/>
          <p:cNvSpPr/>
          <p:nvPr/>
        </p:nvSpPr>
        <p:spPr>
          <a:xfrm>
            <a:off x="111060" y="3400165"/>
            <a:ext cx="8939156" cy="1077218"/>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Object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1661160"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Create a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210418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3422925"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1" name="Rectangle 10"/>
          <p:cNvSpPr/>
          <p:nvPr/>
        </p:nvSpPr>
        <p:spPr>
          <a:xfrm>
            <a:off x="111060" y="3400165"/>
            <a:ext cx="8939156" cy="1077218"/>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Object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1661160"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Create a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Rectangle 4">
            <a:extLst>
              <a:ext uri="{FF2B5EF4-FFF2-40B4-BE49-F238E27FC236}">
                <a16:creationId xmlns:a16="http://schemas.microsoft.com/office/drawing/2014/main" id="{EAEC9204-D42F-7DB6-D437-CBCCF28DA04C}"/>
              </a:ext>
            </a:extLst>
          </p:cNvPr>
          <p:cNvSpPr/>
          <p:nvPr/>
        </p:nvSpPr>
        <p:spPr>
          <a:xfrm>
            <a:off x="125829" y="5324906"/>
            <a:ext cx="8799197" cy="338554"/>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8" name="TextBox 7">
            <a:extLst>
              <a:ext uri="{FF2B5EF4-FFF2-40B4-BE49-F238E27FC236}">
                <a16:creationId xmlns:a16="http://schemas.microsoft.com/office/drawing/2014/main" id="{08C36305-78C5-F01C-42C2-2065684AFC10}"/>
              </a:ext>
            </a:extLst>
          </p:cNvPr>
          <p:cNvSpPr txBox="1"/>
          <p:nvPr/>
        </p:nvSpPr>
        <p:spPr>
          <a:xfrm>
            <a:off x="125831" y="4955574"/>
            <a:ext cx="1743747"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Clean the corpus</a:t>
            </a:r>
          </a:p>
        </p:txBody>
      </p:sp>
    </p:spTree>
    <p:extLst>
      <p:ext uri="{BB962C8B-B14F-4D97-AF65-F5344CB8AC3E}">
        <p14:creationId xmlns:p14="http://schemas.microsoft.com/office/powerpoint/2010/main" val="769438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920767044"/>
              </p:ext>
            </p:extLst>
          </p:nvPr>
        </p:nvGraphicFramePr>
        <p:xfrm>
          <a:off x="365760" y="1630150"/>
          <a:ext cx="8341444" cy="2225040"/>
        </p:xfrm>
        <a:graphic>
          <a:graphicData uri="http://schemas.openxmlformats.org/drawingml/2006/table">
            <a:tbl>
              <a:tblPr firstRow="1" bandRow="1">
                <a:tableStyleId>{69C7853C-536D-4A76-A0AE-DD22124D55A5}</a:tableStyleId>
              </a:tblPr>
              <a:tblGrid>
                <a:gridCol w="1666631">
                  <a:extLst>
                    <a:ext uri="{9D8B030D-6E8A-4147-A177-3AD203B41FA5}">
                      <a16:colId xmlns:a16="http://schemas.microsoft.com/office/drawing/2014/main" val="20000"/>
                    </a:ext>
                  </a:extLst>
                </a:gridCol>
                <a:gridCol w="1417880">
                  <a:extLst>
                    <a:ext uri="{9D8B030D-6E8A-4147-A177-3AD203B41FA5}">
                      <a16:colId xmlns:a16="http://schemas.microsoft.com/office/drawing/2014/main" val="20001"/>
                    </a:ext>
                  </a:extLst>
                </a:gridCol>
                <a:gridCol w="1417880">
                  <a:extLst>
                    <a:ext uri="{9D8B030D-6E8A-4147-A177-3AD203B41FA5}">
                      <a16:colId xmlns:a16="http://schemas.microsoft.com/office/drawing/2014/main" val="20002"/>
                    </a:ext>
                  </a:extLst>
                </a:gridCol>
                <a:gridCol w="1417880">
                  <a:extLst>
                    <a:ext uri="{9D8B030D-6E8A-4147-A177-3AD203B41FA5}">
                      <a16:colId xmlns:a16="http://schemas.microsoft.com/office/drawing/2014/main" val="20003"/>
                    </a:ext>
                  </a:extLst>
                </a:gridCol>
                <a:gridCol w="818616">
                  <a:extLst>
                    <a:ext uri="{9D8B030D-6E8A-4147-A177-3AD203B41FA5}">
                      <a16:colId xmlns:a16="http://schemas.microsoft.com/office/drawing/2014/main" val="20004"/>
                    </a:ext>
                  </a:extLst>
                </a:gridCol>
                <a:gridCol w="1602557">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Document</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Document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Document</a:t>
                      </a:r>
                    </a:p>
                  </a:txBody>
                  <a:tcPr>
                    <a:solidFill>
                      <a:schemeClr val="accent1"/>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err="1">
                          <a:solidFill>
                            <a:schemeClr val="bg1"/>
                          </a:solidFill>
                          <a:latin typeface="Arial Unicode MS" panose="020B0604020202020204" pitchFamily="34" charset="-128"/>
                        </a:rPr>
                        <a:t>Document_n</a:t>
                      </a:r>
                      <a:endParaRPr lang="en-US" sz="1000" dirty="0">
                        <a:solidFill>
                          <a:schemeClr val="bg1"/>
                        </a:solidFill>
                        <a:latin typeface="Arial Unicode MS" panose="020B0604020202020204" pitchFamily="34" charset="-128"/>
                      </a:endParaRP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365760" y="1249919"/>
            <a:ext cx="8341444"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296592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8" grpId="0" animBg="1"/>
      <p:bldP spid="19" grpId="0" animBg="1"/>
      <p:bldP spid="20" grpId="0" animBg="1"/>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B_Cleaning.R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4/28/24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38</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958394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4/28/24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39</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121534"/>
            <a:ext cx="7653397" cy="1077218"/>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frequency =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800619025"/>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463812187"/>
              </p:ext>
            </p:extLst>
          </p:nvPr>
        </p:nvGraphicFramePr>
        <p:xfrm>
          <a:off x="365758" y="2844349"/>
          <a:ext cx="3776348" cy="2301240"/>
        </p:xfrm>
        <a:graphic>
          <a:graphicData uri="http://schemas.openxmlformats.org/drawingml/2006/table">
            <a:tbl>
              <a:tblPr firstRow="1" bandRow="1">
                <a:tableStyleId>{69C7853C-536D-4A76-A0AE-DD22124D55A5}</a:tableStyleId>
              </a:tblPr>
              <a:tblGrid>
                <a:gridCol w="815770">
                  <a:extLst>
                    <a:ext uri="{9D8B030D-6E8A-4147-A177-3AD203B41FA5}">
                      <a16:colId xmlns:a16="http://schemas.microsoft.com/office/drawing/2014/main" val="20000"/>
                    </a:ext>
                  </a:extLst>
                </a:gridCol>
                <a:gridCol w="580653">
                  <a:extLst>
                    <a:ext uri="{9D8B030D-6E8A-4147-A177-3AD203B41FA5}">
                      <a16:colId xmlns:a16="http://schemas.microsoft.com/office/drawing/2014/main" val="20001"/>
                    </a:ext>
                  </a:extLst>
                </a:gridCol>
                <a:gridCol w="641904">
                  <a:extLst>
                    <a:ext uri="{9D8B030D-6E8A-4147-A177-3AD203B41FA5}">
                      <a16:colId xmlns:a16="http://schemas.microsoft.com/office/drawing/2014/main" val="20002"/>
                    </a:ext>
                  </a:extLst>
                </a:gridCol>
                <a:gridCol w="641904">
                  <a:extLst>
                    <a:ext uri="{9D8B030D-6E8A-4147-A177-3AD203B41FA5}">
                      <a16:colId xmlns:a16="http://schemas.microsoft.com/office/drawing/2014/main" val="20003"/>
                    </a:ext>
                  </a:extLst>
                </a:gridCol>
                <a:gridCol w="370605">
                  <a:extLst>
                    <a:ext uri="{9D8B030D-6E8A-4147-A177-3AD203B41FA5}">
                      <a16:colId xmlns:a16="http://schemas.microsoft.com/office/drawing/2014/main" val="20004"/>
                    </a:ext>
                  </a:extLst>
                </a:gridCol>
                <a:gridCol w="725512">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Document</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Document2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Document3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err="1">
                          <a:solidFill>
                            <a:schemeClr val="bg1"/>
                          </a:solidFill>
                          <a:latin typeface="Arial Unicode MS" panose="020B0604020202020204" pitchFamily="34" charset="-128"/>
                        </a:rPr>
                        <a:t>Document_n</a:t>
                      </a:r>
                      <a:endParaRPr lang="en-US" sz="1000" dirty="0">
                        <a:solidFill>
                          <a:schemeClr val="bg1"/>
                        </a:solidFill>
                        <a:latin typeface="Arial Unicode MS" panose="020B0604020202020204" pitchFamily="34" charset="-128"/>
                      </a:endParaRPr>
                    </a:p>
                  </a:txBody>
                  <a:tcPr>
                    <a:solidFill>
                      <a:schemeClr val="accent1"/>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365758" y="2464118"/>
            <a:ext cx="3776349"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4/28/24</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54906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C_Frequency.R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4/28/24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40</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0E3D252E-BD1E-AA3D-774E-0B1C9003CDC7}"/>
              </a:ext>
            </a:extLst>
          </p:cNvPr>
          <p:cNvPicPr>
            <a:picLocks noChangeAspect="1"/>
          </p:cNvPicPr>
          <p:nvPr/>
        </p:nvPicPr>
        <p:blipFill>
          <a:blip r:embed="rId2"/>
          <a:stretch>
            <a:fillRect/>
          </a:stretch>
        </p:blipFill>
        <p:spPr>
          <a:xfrm>
            <a:off x="120196" y="1131991"/>
            <a:ext cx="8510096" cy="4816745"/>
          </a:xfrm>
          <a:prstGeom prst="rect">
            <a:avLst/>
          </a:prstGeom>
        </p:spPr>
      </p:pic>
    </p:spTree>
    <p:extLst>
      <p:ext uri="{BB962C8B-B14F-4D97-AF65-F5344CB8AC3E}">
        <p14:creationId xmlns:p14="http://schemas.microsoft.com/office/powerpoint/2010/main" val="31200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Let’s explore specific &amp; frequent terms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4/28/24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41</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0E3D252E-BD1E-AA3D-774E-0B1C9003CDC7}"/>
              </a:ext>
            </a:extLst>
          </p:cNvPr>
          <p:cNvPicPr>
            <a:picLocks noChangeAspect="1"/>
          </p:cNvPicPr>
          <p:nvPr/>
        </p:nvPicPr>
        <p:blipFill>
          <a:blip r:embed="rId2"/>
          <a:stretch>
            <a:fillRect/>
          </a:stretch>
        </p:blipFill>
        <p:spPr>
          <a:xfrm>
            <a:off x="120196" y="1131991"/>
            <a:ext cx="8510096" cy="4816745"/>
          </a:xfrm>
          <a:prstGeom prst="rect">
            <a:avLst/>
          </a:prstGeom>
        </p:spPr>
      </p:pic>
      <p:sp>
        <p:nvSpPr>
          <p:cNvPr id="2" name="Oval 1">
            <a:extLst>
              <a:ext uri="{FF2B5EF4-FFF2-40B4-BE49-F238E27FC236}">
                <a16:creationId xmlns:a16="http://schemas.microsoft.com/office/drawing/2014/main" id="{5EB88242-8810-05BE-5CCC-EB4BF38C2C69}"/>
              </a:ext>
            </a:extLst>
          </p:cNvPr>
          <p:cNvSpPr/>
          <p:nvPr/>
        </p:nvSpPr>
        <p:spPr>
          <a:xfrm>
            <a:off x="373868" y="5177216"/>
            <a:ext cx="841248" cy="37795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308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What’s offline!!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4/28/24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42</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1815882"/>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c('called'), 0.3)</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Organize the word associations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     = names(associations[[1]]),</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1" name="Rectangle 10">
            <a:extLst>
              <a:ext uri="{FF2B5EF4-FFF2-40B4-BE49-F238E27FC236}">
                <a16:creationId xmlns:a16="http://schemas.microsoft.com/office/drawing/2014/main" id="{CA5C07CD-04D0-4BD9-BE39-864FC85CDE83}"/>
              </a:ext>
            </a:extLst>
          </p:cNvPr>
          <p:cNvSpPr/>
          <p:nvPr/>
        </p:nvSpPr>
        <p:spPr>
          <a:xfrm>
            <a:off x="259307" y="5246373"/>
            <a:ext cx="8611737" cy="113877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would be “negatively correlated (associated).  It is the % of time a word shows up in a document with another word.</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95291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What’s offline!!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4/28/24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43</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2246769"/>
          </a:xfrm>
          <a:prstGeom prst="rect">
            <a:avLst/>
          </a:prstGeom>
          <a:solidFill>
            <a:schemeClr val="bg1">
              <a:lumMod val="85000"/>
            </a:schemeClr>
          </a:solidFill>
        </p:spPr>
        <p:txBody>
          <a:bodyPr wrap="square">
            <a:spAutoFit/>
          </a:bodyPr>
          <a:lstStyle/>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Chg</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to factor so bars are ordered by value not alphabetical</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factor(</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endPar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y=reorder(</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terms,value</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(col='#c00c00')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="#c00c00",hjust="inward",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vjust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="inward" )</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951965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C_Frequency.R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250631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“called”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4/28/24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45</a:t>
            </a:fld>
            <a:endParaRPr lang="en-US"/>
          </a:p>
        </p:txBody>
      </p:sp>
      <p:sp>
        <p:nvSpPr>
          <p:cNvPr id="15" name="TextBox 14">
            <a:extLst>
              <a:ext uri="{FF2B5EF4-FFF2-40B4-BE49-F238E27FC236}">
                <a16:creationId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Back, told, call, asked</a:t>
            </a:r>
          </a:p>
        </p:txBody>
      </p:sp>
      <p:sp>
        <p:nvSpPr>
          <p:cNvPr id="17" name="Rectangle 16">
            <a:extLst>
              <a:ext uri="{FF2B5EF4-FFF2-40B4-BE49-F238E27FC236}">
                <a16:creationId xmlns:a16="http://schemas.microsoft.com/office/drawing/2014/main" id="{5249B7D8-BBDD-4156-AA30-4CA94FFF5DCD}"/>
              </a:ext>
            </a:extLst>
          </p:cNvPr>
          <p:cNvSpPr/>
          <p:nvPr/>
        </p:nvSpPr>
        <p:spPr>
          <a:xfrm>
            <a:off x="756528" y="5159825"/>
            <a:ext cx="7630944" cy="1169551"/>
          </a:xfrm>
          <a:prstGeom prst="rect">
            <a:avLst/>
          </a:prstGeom>
          <a:solidFill>
            <a:schemeClr val="accent2"/>
          </a:solidFill>
        </p:spPr>
        <p:txBody>
          <a:bodyPr wrap="square">
            <a:spAutoFit/>
          </a:bodyPr>
          <a:lstStyle/>
          <a:p>
            <a:pPr defTabSz="457200"/>
            <a:r>
              <a:rPr lang="en-US" sz="1000" dirty="0">
                <a:solidFill>
                  <a:schemeClr val="bg1"/>
                </a:solidFill>
                <a:ea typeface="Arial Unicode MS" panose="020B0604020202020204" pitchFamily="34" charset="-128"/>
                <a:cs typeface="Arial Unicode MS" panose="020B0604020202020204" pitchFamily="34" charset="-128"/>
              </a:rPr>
              <a:t>"When my financial hardship began I contacted my lender Marcus by Goldman Sachs in REDACTED 2022 to inform them that </a:t>
            </a:r>
            <a:r>
              <a:rPr lang="en-US" sz="1000" dirty="0" err="1">
                <a:solidFill>
                  <a:schemeClr val="bg1"/>
                </a:solidFill>
                <a:ea typeface="Arial Unicode MS" panose="020B0604020202020204" pitchFamily="34" charset="-128"/>
                <a:cs typeface="Arial Unicode MS" panose="020B0604020202020204" pitchFamily="34" charset="-128"/>
              </a:rPr>
              <a:t>Im</a:t>
            </a:r>
            <a:r>
              <a:rPr lang="en-US" sz="1000" dirty="0">
                <a:solidFill>
                  <a:schemeClr val="bg1"/>
                </a:solidFill>
                <a:ea typeface="Arial Unicode MS" panose="020B0604020202020204" pitchFamily="34" charset="-128"/>
                <a:cs typeface="Arial Unicode MS" panose="020B0604020202020204" pitchFamily="34" charset="-128"/>
              </a:rPr>
              <a:t> having difficulty making the full payment and can I request a hardship or assistance plan? I was informed by their rep. NO </a:t>
            </a:r>
            <a:r>
              <a:rPr lang="en-US" sz="1000" dirty="0" err="1">
                <a:solidFill>
                  <a:schemeClr val="bg1"/>
                </a:solidFill>
                <a:ea typeface="Arial Unicode MS" panose="020B0604020202020204" pitchFamily="34" charset="-128"/>
                <a:cs typeface="Arial Unicode MS" panose="020B0604020202020204" pitchFamily="34" charset="-128"/>
              </a:rPr>
              <a:t>i</a:t>
            </a:r>
            <a:r>
              <a:rPr lang="en-US" sz="1000" dirty="0">
                <a:solidFill>
                  <a:schemeClr val="bg1"/>
                </a:solidFill>
                <a:ea typeface="Arial Unicode MS" panose="020B0604020202020204" pitchFamily="34" charset="-128"/>
                <a:cs typeface="Arial Unicode MS" panose="020B0604020202020204" pitchFamily="34" charset="-128"/>
              </a:rPr>
              <a:t> </a:t>
            </a:r>
            <a:r>
              <a:rPr lang="en-US" sz="1000" dirty="0" err="1">
                <a:solidFill>
                  <a:schemeClr val="bg1"/>
                </a:solidFill>
                <a:ea typeface="Arial Unicode MS" panose="020B0604020202020204" pitchFamily="34" charset="-128"/>
                <a:cs typeface="Arial Unicode MS" panose="020B0604020202020204" pitchFamily="34" charset="-128"/>
              </a:rPr>
              <a:t>dont</a:t>
            </a:r>
            <a:r>
              <a:rPr lang="en-US" sz="1000" dirty="0">
                <a:solidFill>
                  <a:schemeClr val="bg1"/>
                </a:solidFill>
                <a:ea typeface="Arial Unicode MS" panose="020B0604020202020204" pitchFamily="34" charset="-128"/>
                <a:cs typeface="Arial Unicode MS" panose="020B0604020202020204" pitchFamily="34" charset="-128"/>
              </a:rPr>
              <a:t> qualify. It bothered me because another lender company I applied at the same time worked with me and I have no problems and I'm currently </a:t>
            </a:r>
            <a:r>
              <a:rPr lang="en-US" sz="1000" b="1" dirty="0">
                <a:ea typeface="Arial Unicode MS" panose="020B0604020202020204" pitchFamily="34" charset="-128"/>
                <a:cs typeface="Arial Unicode MS" panose="020B0604020202020204" pitchFamily="34" charset="-128"/>
              </a:rPr>
              <a:t>back</a:t>
            </a:r>
            <a:r>
              <a:rPr lang="en-US" sz="1000" dirty="0">
                <a:solidFill>
                  <a:schemeClr val="bg1"/>
                </a:solidFill>
                <a:ea typeface="Arial Unicode MS" panose="020B0604020202020204" pitchFamily="34" charset="-128"/>
                <a:cs typeface="Arial Unicode MS" panose="020B0604020202020204" pitchFamily="34" charset="-128"/>
              </a:rPr>
              <a:t> making my regular monthly payments with that lending company. But Marcus has been a complete opposite and nightmare. The numerous calls through my day. This company </a:t>
            </a:r>
            <a:r>
              <a:rPr lang="en-US" sz="1000" b="1" dirty="0">
                <a:ea typeface="Arial Unicode MS" panose="020B0604020202020204" pitchFamily="34" charset="-128"/>
                <a:cs typeface="Arial Unicode MS" panose="020B0604020202020204" pitchFamily="34" charset="-128"/>
              </a:rPr>
              <a:t>called</a:t>
            </a:r>
            <a:r>
              <a:rPr lang="en-US" sz="1000" dirty="0">
                <a:solidFill>
                  <a:schemeClr val="bg1"/>
                </a:solidFill>
                <a:ea typeface="Arial Unicode MS" panose="020B0604020202020204" pitchFamily="34" charset="-128"/>
                <a:cs typeface="Arial Unicode MS" panose="020B0604020202020204" pitchFamily="34" charset="-128"/>
              </a:rPr>
              <a:t> over 15 times in a day and everyday but </a:t>
            </a:r>
            <a:r>
              <a:rPr lang="en-US" sz="1000" dirty="0" err="1">
                <a:solidFill>
                  <a:schemeClr val="bg1"/>
                </a:solidFill>
                <a:ea typeface="Arial Unicode MS" panose="020B0604020202020204" pitchFamily="34" charset="-128"/>
                <a:cs typeface="Arial Unicode MS" panose="020B0604020202020204" pitchFamily="34" charset="-128"/>
              </a:rPr>
              <a:t>sunday</a:t>
            </a:r>
            <a:r>
              <a:rPr lang="en-US" sz="1000" dirty="0">
                <a:solidFill>
                  <a:schemeClr val="bg1"/>
                </a:solidFill>
                <a:ea typeface="Arial Unicode MS" panose="020B0604020202020204" pitchFamily="34" charset="-128"/>
                <a:cs typeface="Arial Unicode MS" panose="020B0604020202020204" pitchFamily="34" charset="-128"/>
              </a:rPr>
              <a:t>. It was so horrible that I had to cut my phone off because they called so much. Plus the letters about the loan to make it seem as if I was not contacting them to work something out. I reached out again in REDACTED, REDACTED, REDACTED, and in REDACTED. just to see if I qualify and again all four times their Rep </a:t>
            </a:r>
            <a:r>
              <a:rPr lang="en-US" sz="1000" b="1" dirty="0">
                <a:ea typeface="Arial Unicode MS" panose="020B0604020202020204" pitchFamily="34" charset="-128"/>
                <a:cs typeface="Arial Unicode MS" panose="020B0604020202020204" pitchFamily="34" charset="-128"/>
              </a:rPr>
              <a:t>told</a:t>
            </a:r>
            <a:r>
              <a:rPr lang="en-US" sz="1000" dirty="0">
                <a:solidFill>
                  <a:schemeClr val="bg1"/>
                </a:solidFill>
                <a:ea typeface="Arial Unicode MS" panose="020B0604020202020204" pitchFamily="34" charset="-128"/>
                <a:cs typeface="Arial Unicode MS" panose="020B0604020202020204" pitchFamily="34" charset="-128"/>
              </a:rPr>
              <a:t> me no about a payment ..."</a:t>
            </a:r>
          </a:p>
        </p:txBody>
      </p:sp>
      <p:sp>
        <p:nvSpPr>
          <p:cNvPr id="10" name="Footer Placeholder 5">
            <a:extLst>
              <a:ext uri="{FF2B5EF4-FFF2-40B4-BE49-F238E27FC236}">
                <a16:creationId xmlns:a16="http://schemas.microsoft.com/office/drawing/2014/main" id="{A9B25423-DEB8-4B70-922F-CA4033DBF3A4}"/>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097AB661-4AB1-788B-1DE3-81AE70168FCC}"/>
              </a:ext>
            </a:extLst>
          </p:cNvPr>
          <p:cNvPicPr>
            <a:picLocks noChangeAspect="1"/>
          </p:cNvPicPr>
          <p:nvPr/>
        </p:nvPicPr>
        <p:blipFill>
          <a:blip r:embed="rId2"/>
          <a:stretch>
            <a:fillRect/>
          </a:stretch>
        </p:blipFill>
        <p:spPr>
          <a:xfrm>
            <a:off x="976046" y="1414465"/>
            <a:ext cx="6764153" cy="3594286"/>
          </a:xfrm>
          <a:prstGeom prst="rect">
            <a:avLst/>
          </a:prstGeom>
        </p:spPr>
      </p:pic>
    </p:spTree>
    <p:extLst>
      <p:ext uri="{BB962C8B-B14F-4D97-AF65-F5344CB8AC3E}">
        <p14:creationId xmlns:p14="http://schemas.microsoft.com/office/powerpoint/2010/main" val="3704462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7E2FBA-D0DD-4675-ACD4-63BCFC84858D}"/>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2E37F9D4-17E4-4D65-A2DE-67B548D8F765}"/>
              </a:ext>
            </a:extLst>
          </p:cNvPr>
          <p:cNvSpPr>
            <a:spLocks noGrp="1"/>
          </p:cNvSpPr>
          <p:nvPr>
            <p:ph type="title"/>
          </p:nvPr>
        </p:nvSpPr>
        <p:spPr/>
        <p:txBody>
          <a:bodyPr/>
          <a:lstStyle/>
          <a:p>
            <a:r>
              <a:rPr lang="en-US" dirty="0"/>
              <a:t>Tokenization</a:t>
            </a:r>
          </a:p>
        </p:txBody>
      </p:sp>
      <p:sp>
        <p:nvSpPr>
          <p:cNvPr id="4" name="Slide Number Placeholder 3">
            <a:extLst>
              <a:ext uri="{FF2B5EF4-FFF2-40B4-BE49-F238E27FC236}">
                <a16:creationId xmlns:a16="http://schemas.microsoft.com/office/drawing/2014/main" id="{34864DE8-A4D8-47B3-91CF-AB1FEC917273}"/>
              </a:ext>
            </a:extLst>
          </p:cNvPr>
          <p:cNvSpPr>
            <a:spLocks noGrp="1"/>
          </p:cNvSpPr>
          <p:nvPr>
            <p:ph type="sldNum" sz="quarter" idx="12"/>
          </p:nvPr>
        </p:nvSpPr>
        <p:spPr/>
        <p:txBody>
          <a:bodyPr/>
          <a:lstStyle/>
          <a:p>
            <a:fld id="{37290FF7-652B-4475-AEAB-8B1A5D23AE09}" type="slidenum">
              <a:rPr lang="en-US" smtClean="0"/>
              <a:t>46</a:t>
            </a:fld>
            <a:endParaRPr lang="en-US"/>
          </a:p>
        </p:txBody>
      </p:sp>
      <p:sp>
        <p:nvSpPr>
          <p:cNvPr id="5" name="Footer Placeholder 4">
            <a:extLst>
              <a:ext uri="{FF2B5EF4-FFF2-40B4-BE49-F238E27FC236}">
                <a16:creationId xmlns:a16="http://schemas.microsoft.com/office/drawing/2014/main" id="{293864FD-CF89-4361-BB61-5EE99BAF4537}"/>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6C96FE2F-7E19-48CB-9942-7E78DB569A67}"/>
              </a:ext>
            </a:extLst>
          </p:cNvPr>
          <p:cNvSpPr/>
          <p:nvPr/>
        </p:nvSpPr>
        <p:spPr>
          <a:xfrm>
            <a:off x="269794" y="1230776"/>
            <a:ext cx="8633011" cy="646331"/>
          </a:xfrm>
          <a:prstGeom prst="rect">
            <a:avLst/>
          </a:prstGeom>
          <a:solidFill>
            <a:schemeClr val="bg1">
              <a:lumMod val="85000"/>
            </a:schemeClr>
          </a:solidFill>
        </p:spPr>
        <p:txBody>
          <a:bodyPr wrap="square">
            <a:spAutoFit/>
          </a:bodyPr>
          <a:lstStyle/>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7" name="TextBox 6">
            <a:extLst>
              <a:ext uri="{FF2B5EF4-FFF2-40B4-BE49-F238E27FC236}">
                <a16:creationId xmlns:a16="http://schemas.microsoft.com/office/drawing/2014/main" id="{4DB05426-19FD-41D8-8B56-3688606F6173}"/>
              </a:ext>
            </a:extLst>
          </p:cNvPr>
          <p:cNvSpPr txBox="1"/>
          <p:nvPr/>
        </p:nvSpPr>
        <p:spPr>
          <a:xfrm>
            <a:off x="414174" y="5474536"/>
            <a:ext cx="2531462" cy="338554"/>
          </a:xfrm>
          <a:prstGeom prst="rect">
            <a:avLst/>
          </a:prstGeom>
          <a:noFill/>
        </p:spPr>
        <p:txBody>
          <a:bodyPr wrap="none" rtlCol="0">
            <a:spAutoFit/>
          </a:bodyPr>
          <a:lstStyle/>
          <a:p>
            <a:pPr defTabSz="457200"/>
            <a:r>
              <a:rPr lang="en-US" sz="16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New Text Mining Concept</a:t>
            </a:r>
          </a:p>
        </p:txBody>
      </p:sp>
      <p:sp>
        <p:nvSpPr>
          <p:cNvPr id="8" name="Rectangle 7">
            <a:extLst>
              <a:ext uri="{FF2B5EF4-FFF2-40B4-BE49-F238E27FC236}">
                <a16:creationId xmlns:a16="http://schemas.microsoft.com/office/drawing/2014/main" id="{ED5E443C-ADE7-4A05-81DF-D09808A8EC19}"/>
              </a:ext>
            </a:extLst>
          </p:cNvPr>
          <p:cNvSpPr/>
          <p:nvPr/>
        </p:nvSpPr>
        <p:spPr>
          <a:xfrm>
            <a:off x="473842" y="5783169"/>
            <a:ext cx="8045792" cy="435879"/>
          </a:xfrm>
          <a:prstGeom prst="rect">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u="sng" kern="1200" dirty="0">
                <a:solidFill>
                  <a:prstClr val="white"/>
                </a:solidFill>
                <a:latin typeface="Arial Unicode MS" panose="020B0604020202020204" pitchFamily="34" charset="-128"/>
                <a:cs typeface="Arial Unicode MS" panose="020B0604020202020204" pitchFamily="34" charset="-128"/>
              </a:rPr>
              <a:t>Tokenization</a:t>
            </a:r>
            <a:r>
              <a:rPr lang="en-US" sz="1200" kern="1200" dirty="0">
                <a:solidFill>
                  <a:prstClr val="white"/>
                </a:solidFill>
                <a:latin typeface="Arial Unicode MS" panose="020B0604020202020204" pitchFamily="34" charset="-128"/>
                <a:cs typeface="Arial Unicode MS" panose="020B0604020202020204" pitchFamily="34" charset="-128"/>
              </a:rPr>
              <a:t>- So far we have created single word n-grams.  We can create multi word “tokens” like bigrams, or trigrams with this line function.  It is applied when making the term document matrix.  </a:t>
            </a:r>
          </a:p>
        </p:txBody>
      </p:sp>
      <p:sp>
        <p:nvSpPr>
          <p:cNvPr id="9" name="Rectangle 8">
            <a:extLst>
              <a:ext uri="{FF2B5EF4-FFF2-40B4-BE49-F238E27FC236}">
                <a16:creationId xmlns:a16="http://schemas.microsoft.com/office/drawing/2014/main" id="{2527D424-4DA2-4B6A-970C-CF74FF337084}"/>
              </a:ext>
            </a:extLst>
          </p:cNvPr>
          <p:cNvSpPr/>
          <p:nvPr/>
        </p:nvSpPr>
        <p:spPr>
          <a:xfrm>
            <a:off x="269793" y="2079351"/>
            <a:ext cx="7796033" cy="461665"/>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DocumentTermMatrix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697357CF-E420-427A-9066-455FA0742187}"/>
              </a:ext>
            </a:extLst>
          </p:cNvPr>
          <p:cNvSpPr txBox="1"/>
          <p:nvPr/>
        </p:nvSpPr>
        <p:spPr>
          <a:xfrm>
            <a:off x="2529149" y="2641499"/>
            <a:ext cx="4352474" cy="369332"/>
          </a:xfrm>
          <a:prstGeom prst="rect">
            <a:avLst/>
          </a:prstGeom>
          <a:noFill/>
        </p:spPr>
        <p:txBody>
          <a:bodyPr wrap="none" rtlCol="0">
            <a:spAutoFit/>
          </a:bodyPr>
          <a:lstStyle/>
          <a:p>
            <a:pPr defTabSz="457200"/>
            <a:r>
              <a:rPr lang="en-US" sz="1800" b="1"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Mining is so fun. So do Text Mining!</a:t>
            </a:r>
          </a:p>
        </p:txBody>
      </p:sp>
      <p:pic>
        <p:nvPicPr>
          <p:cNvPr id="11" name="Picture 10">
            <a:extLst>
              <a:ext uri="{FF2B5EF4-FFF2-40B4-BE49-F238E27FC236}">
                <a16:creationId xmlns:a16="http://schemas.microsoft.com/office/drawing/2014/main" id="{352C3F10-AE75-4FEA-BD93-24F01EF1F0F8}"/>
              </a:ext>
            </a:extLst>
          </p:cNvPr>
          <p:cNvPicPr>
            <a:picLocks noChangeAspect="1"/>
          </p:cNvPicPr>
          <p:nvPr/>
        </p:nvPicPr>
        <p:blipFill>
          <a:blip r:embed="rId2"/>
          <a:stretch>
            <a:fillRect/>
          </a:stretch>
        </p:blipFill>
        <p:spPr>
          <a:xfrm>
            <a:off x="2772221" y="3614358"/>
            <a:ext cx="1568450" cy="1085850"/>
          </a:xfrm>
          <a:prstGeom prst="rect">
            <a:avLst/>
          </a:prstGeom>
        </p:spPr>
      </p:pic>
      <p:sp>
        <p:nvSpPr>
          <p:cNvPr id="12" name="TextBox 11">
            <a:extLst>
              <a:ext uri="{FF2B5EF4-FFF2-40B4-BE49-F238E27FC236}">
                <a16:creationId xmlns:a16="http://schemas.microsoft.com/office/drawing/2014/main" id="{B99349F3-A8F2-4D17-B849-7F8115A13DC7}"/>
              </a:ext>
            </a:extLst>
          </p:cNvPr>
          <p:cNvSpPr txBox="1"/>
          <p:nvPr/>
        </p:nvSpPr>
        <p:spPr>
          <a:xfrm>
            <a:off x="2731277" y="4923003"/>
            <a:ext cx="1890261" cy="276999"/>
          </a:xfrm>
          <a:prstGeom prst="rect">
            <a:avLst/>
          </a:prstGeom>
          <a:noFill/>
        </p:spPr>
        <p:txBody>
          <a:bodyPr wrap="none" rtlCol="0">
            <a:spAutoFit/>
          </a:bodyPr>
          <a:lstStyle/>
          <a:p>
            <a:pPr defTabSz="457200"/>
            <a:r>
              <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*with common </a:t>
            </a:r>
            <a:r>
              <a:rPr lang="en-US" sz="1200" i="1"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3" name="Picture 12">
            <a:extLst>
              <a:ext uri="{FF2B5EF4-FFF2-40B4-BE49-F238E27FC236}">
                <a16:creationId xmlns:a16="http://schemas.microsoft.com/office/drawing/2014/main" id="{578A2A16-CCBE-454A-AF89-90B40E9371F7}"/>
              </a:ext>
            </a:extLst>
          </p:cNvPr>
          <p:cNvPicPr>
            <a:picLocks noChangeAspect="1"/>
          </p:cNvPicPr>
          <p:nvPr/>
        </p:nvPicPr>
        <p:blipFill>
          <a:blip r:embed="rId3"/>
          <a:stretch>
            <a:fillRect/>
          </a:stretch>
        </p:blipFill>
        <p:spPr>
          <a:xfrm>
            <a:off x="4672827" y="3340735"/>
            <a:ext cx="1683552" cy="1623852"/>
          </a:xfrm>
          <a:prstGeom prst="rect">
            <a:avLst/>
          </a:prstGeom>
        </p:spPr>
      </p:pic>
      <p:sp>
        <p:nvSpPr>
          <p:cNvPr id="14" name="Rectangle 13">
            <a:extLst>
              <a:ext uri="{FF2B5EF4-FFF2-40B4-BE49-F238E27FC236}">
                <a16:creationId xmlns:a16="http://schemas.microsoft.com/office/drawing/2014/main" id="{63CDC29A-E7BB-4311-BE75-E1D840806EEA}"/>
              </a:ext>
            </a:extLst>
          </p:cNvPr>
          <p:cNvSpPr/>
          <p:nvPr/>
        </p:nvSpPr>
        <p:spPr>
          <a:xfrm>
            <a:off x="4565469"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5" name="Rectangle 14">
            <a:extLst>
              <a:ext uri="{FF2B5EF4-FFF2-40B4-BE49-F238E27FC236}">
                <a16:creationId xmlns:a16="http://schemas.microsoft.com/office/drawing/2014/main" id="{E4C01434-1F65-4A92-A968-1FFF6DFDCEDC}"/>
              </a:ext>
            </a:extLst>
          </p:cNvPr>
          <p:cNvSpPr/>
          <p:nvPr/>
        </p:nvSpPr>
        <p:spPr>
          <a:xfrm>
            <a:off x="2547386"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6" name="TextBox 15">
            <a:extLst>
              <a:ext uri="{FF2B5EF4-FFF2-40B4-BE49-F238E27FC236}">
                <a16:creationId xmlns:a16="http://schemas.microsoft.com/office/drawing/2014/main" id="{C0ABE6A4-0AA9-4C9B-8B14-98C02BB9FCC8}"/>
              </a:ext>
            </a:extLst>
          </p:cNvPr>
          <p:cNvSpPr txBox="1"/>
          <p:nvPr/>
        </p:nvSpPr>
        <p:spPr>
          <a:xfrm>
            <a:off x="3056709" y="3014265"/>
            <a:ext cx="1056700"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Unigram</a:t>
            </a:r>
          </a:p>
        </p:txBody>
      </p:sp>
      <p:sp>
        <p:nvSpPr>
          <p:cNvPr id="17" name="TextBox 16">
            <a:extLst>
              <a:ext uri="{FF2B5EF4-FFF2-40B4-BE49-F238E27FC236}">
                <a16:creationId xmlns:a16="http://schemas.microsoft.com/office/drawing/2014/main" id="{02CF57B9-5A02-4E5E-A8BA-B1263254C023}"/>
              </a:ext>
            </a:extLst>
          </p:cNvPr>
          <p:cNvSpPr txBox="1"/>
          <p:nvPr/>
        </p:nvSpPr>
        <p:spPr>
          <a:xfrm>
            <a:off x="5007039" y="3014265"/>
            <a:ext cx="915635"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a:t>
            </a:r>
          </a:p>
        </p:txBody>
      </p:sp>
    </p:spTree>
    <p:extLst>
      <p:ext uri="{BB962C8B-B14F-4D97-AF65-F5344CB8AC3E}">
        <p14:creationId xmlns:p14="http://schemas.microsoft.com/office/powerpoint/2010/main" val="21220551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4978BE-23D5-4BA1-A43D-364700086C01}"/>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C8441BF7-11F5-4B14-8AED-7F330B7F2485}"/>
              </a:ext>
            </a:extLst>
          </p:cNvPr>
          <p:cNvSpPr>
            <a:spLocks noGrp="1"/>
          </p:cNvSpPr>
          <p:nvPr>
            <p:ph type="title"/>
          </p:nvPr>
        </p:nvSpPr>
        <p:spPr/>
        <p:txBody>
          <a:bodyPr/>
          <a:lstStyle/>
          <a:p>
            <a:r>
              <a:rPr lang="en-US" dirty="0"/>
              <a:t>What is a word cloud?</a:t>
            </a:r>
          </a:p>
        </p:txBody>
      </p:sp>
      <p:sp>
        <p:nvSpPr>
          <p:cNvPr id="4" name="Slide Number Placeholder 3">
            <a:extLst>
              <a:ext uri="{FF2B5EF4-FFF2-40B4-BE49-F238E27FC236}">
                <a16:creationId xmlns:a16="http://schemas.microsoft.com/office/drawing/2014/main" id="{9CAA0B06-8B44-454D-88D8-15D8A5C524FA}"/>
              </a:ext>
            </a:extLst>
          </p:cNvPr>
          <p:cNvSpPr>
            <a:spLocks noGrp="1"/>
          </p:cNvSpPr>
          <p:nvPr>
            <p:ph type="sldNum" sz="quarter" idx="12"/>
          </p:nvPr>
        </p:nvSpPr>
        <p:spPr/>
        <p:txBody>
          <a:bodyPr/>
          <a:lstStyle/>
          <a:p>
            <a:fld id="{37290FF7-652B-4475-AEAB-8B1A5D23AE09}" type="slidenum">
              <a:rPr lang="en-US" smtClean="0"/>
              <a:t>47</a:t>
            </a:fld>
            <a:endParaRPr lang="en-US"/>
          </a:p>
        </p:txBody>
      </p:sp>
      <p:sp>
        <p:nvSpPr>
          <p:cNvPr id="6" name="Rectangle 5">
            <a:extLst>
              <a:ext uri="{FF2B5EF4-FFF2-40B4-BE49-F238E27FC236}">
                <a16:creationId xmlns:a16="http://schemas.microsoft.com/office/drawing/2014/main" id="{7368456A-6C67-4DE4-B96F-C8389FD81530}"/>
              </a:ext>
            </a:extLst>
          </p:cNvPr>
          <p:cNvSpPr/>
          <p:nvPr/>
        </p:nvSpPr>
        <p:spPr>
          <a:xfrm>
            <a:off x="473842" y="5783169"/>
            <a:ext cx="8045792" cy="4358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kern="1200" dirty="0">
                <a:solidFill>
                  <a:prstClr val="white"/>
                </a:solidFill>
                <a:latin typeface="Arial Unicode MS" panose="020B0604020202020204" pitchFamily="34" charset="-128"/>
                <a:cs typeface="Arial Unicode MS" panose="020B0604020202020204" pitchFamily="34" charset="-128"/>
              </a:rPr>
              <a:t>A word cloud is a visualization of term (token) frequencies.   </a:t>
            </a:r>
          </a:p>
        </p:txBody>
      </p:sp>
      <p:sp>
        <p:nvSpPr>
          <p:cNvPr id="7" name="Rectangle 6">
            <a:extLst>
              <a:ext uri="{FF2B5EF4-FFF2-40B4-BE49-F238E27FC236}">
                <a16:creationId xmlns:a16="http://schemas.microsoft.com/office/drawing/2014/main" id="{29D76ADB-2695-4833-AFAF-F2BF638920FF}"/>
              </a:ext>
            </a:extLst>
          </p:cNvPr>
          <p:cNvSpPr/>
          <p:nvPr/>
        </p:nvSpPr>
        <p:spPr>
          <a:xfrm>
            <a:off x="937116" y="1534655"/>
            <a:ext cx="6322715" cy="1169551"/>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tweetTDMmVec</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colSums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decreasing = TRUE)</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wordFreqDF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tweetTDMmVec</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tweetTDMmVec</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3" name="TextBox 12">
            <a:extLst>
              <a:ext uri="{FF2B5EF4-FFF2-40B4-BE49-F238E27FC236}">
                <a16:creationId xmlns:a16="http://schemas.microsoft.com/office/drawing/2014/main" id="{FDBD2D2B-2056-43E2-9E61-5048EF020F0F}"/>
              </a:ext>
            </a:extLst>
          </p:cNvPr>
          <p:cNvSpPr txBox="1"/>
          <p:nvPr/>
        </p:nvSpPr>
        <p:spPr>
          <a:xfrm>
            <a:off x="142414" y="1190470"/>
            <a:ext cx="8699716" cy="276999"/>
          </a:xfrm>
          <a:prstGeom prst="rect">
            <a:avLst/>
          </a:prstGeom>
          <a:solidFill>
            <a:schemeClr val="accent2"/>
          </a:solidFill>
        </p:spPr>
        <p:txBody>
          <a:bodyPr wrap="square" rtlCol="0">
            <a:spAutoFit/>
          </a:bodyPr>
          <a:lstStyle/>
          <a:p>
            <a:pPr defTabSz="457200"/>
            <a:r>
              <a:rPr lang="en-US" sz="1200" kern="12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To make a word cloud we follow the previous steps and create a data frame with the word and the frequency.</a:t>
            </a:r>
          </a:p>
        </p:txBody>
      </p:sp>
      <p:sp>
        <p:nvSpPr>
          <p:cNvPr id="14" name="Footer Placeholder 5">
            <a:extLst>
              <a:ext uri="{FF2B5EF4-FFF2-40B4-BE49-F238E27FC236}">
                <a16:creationId xmlns:a16="http://schemas.microsoft.com/office/drawing/2014/main" id="{B57CEF71-261B-4378-A3BE-1661C97A66D8}"/>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Isosceles Triangle 12">
            <a:extLst>
              <a:ext uri="{FF2B5EF4-FFF2-40B4-BE49-F238E27FC236}">
                <a16:creationId xmlns:a16="http://schemas.microsoft.com/office/drawing/2014/main" id="{65DE5428-0CD3-E141-DE97-A91B78268A9A}"/>
              </a:ext>
            </a:extLst>
          </p:cNvPr>
          <p:cNvSpPr/>
          <p:nvPr/>
        </p:nvSpPr>
        <p:spPr>
          <a:xfrm rot="5400000">
            <a:off x="4382414" y="404020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5" name="Table 14">
            <a:extLst>
              <a:ext uri="{FF2B5EF4-FFF2-40B4-BE49-F238E27FC236}">
                <a16:creationId xmlns:a16="http://schemas.microsoft.com/office/drawing/2014/main" id="{DCB47676-FEAD-4D44-A9D7-EA45CAC7EDD3}"/>
              </a:ext>
            </a:extLst>
          </p:cNvPr>
          <p:cNvGraphicFramePr>
            <a:graphicFrameLocks noGrp="1"/>
          </p:cNvGraphicFramePr>
          <p:nvPr>
            <p:extLst>
              <p:ext uri="{D42A27DB-BD31-4B8C-83A1-F6EECF244321}">
                <p14:modId xmlns:p14="http://schemas.microsoft.com/office/powerpoint/2010/main" val="2444901846"/>
              </p:ext>
            </p:extLst>
          </p:nvPr>
        </p:nvGraphicFramePr>
        <p:xfrm>
          <a:off x="5962071" y="333202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AE2241A1-4FA8-AC2F-B9E2-74D09E493606}"/>
              </a:ext>
            </a:extLst>
          </p:cNvPr>
          <p:cNvSpPr/>
          <p:nvPr/>
        </p:nvSpPr>
        <p:spPr>
          <a:xfrm>
            <a:off x="5962071" y="296626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7" name="Table 16">
            <a:extLst>
              <a:ext uri="{FF2B5EF4-FFF2-40B4-BE49-F238E27FC236}">
                <a16:creationId xmlns:a16="http://schemas.microsoft.com/office/drawing/2014/main" id="{6C9591A4-544B-7B1D-557F-B807430E3BF3}"/>
              </a:ext>
            </a:extLst>
          </p:cNvPr>
          <p:cNvGraphicFramePr>
            <a:graphicFrameLocks noGrp="1"/>
          </p:cNvGraphicFramePr>
          <p:nvPr>
            <p:extLst>
              <p:ext uri="{D42A27DB-BD31-4B8C-83A1-F6EECF244321}">
                <p14:modId xmlns:p14="http://schemas.microsoft.com/office/powerpoint/2010/main" val="2734028798"/>
              </p:ext>
            </p:extLst>
          </p:nvPr>
        </p:nvGraphicFramePr>
        <p:xfrm>
          <a:off x="628650" y="3332029"/>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7663C149-93B8-7BD8-80B1-B7513F78E2E4}"/>
              </a:ext>
            </a:extLst>
          </p:cNvPr>
          <p:cNvSpPr/>
          <p:nvPr/>
        </p:nvSpPr>
        <p:spPr>
          <a:xfrm>
            <a:off x="628650" y="2951798"/>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Tree>
    <p:extLst>
      <p:ext uri="{BB962C8B-B14F-4D97-AF65-F5344CB8AC3E}">
        <p14:creationId xmlns:p14="http://schemas.microsoft.com/office/powerpoint/2010/main" val="4225669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939A7-2FA7-49A3-B18F-8D2DF6D6DEB0}"/>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5868C653-D222-4150-83FA-9E4F85005DFB}"/>
              </a:ext>
            </a:extLst>
          </p:cNvPr>
          <p:cNvSpPr>
            <a:spLocks noGrp="1"/>
          </p:cNvSpPr>
          <p:nvPr>
            <p:ph type="title"/>
          </p:nvPr>
        </p:nvSpPr>
        <p:spPr/>
        <p:txBody>
          <a:bodyPr/>
          <a:lstStyle/>
          <a:p>
            <a:r>
              <a:rPr lang="en-US" dirty="0"/>
              <a:t>Selecting a color for your word cloud.</a:t>
            </a:r>
          </a:p>
        </p:txBody>
      </p:sp>
      <p:sp>
        <p:nvSpPr>
          <p:cNvPr id="4" name="Slide Number Placeholder 3">
            <a:extLst>
              <a:ext uri="{FF2B5EF4-FFF2-40B4-BE49-F238E27FC236}">
                <a16:creationId xmlns:a16="http://schemas.microsoft.com/office/drawing/2014/main" id="{568DFDC5-7F02-4E6F-BAA8-81EAD313D46D}"/>
              </a:ext>
            </a:extLst>
          </p:cNvPr>
          <p:cNvSpPr>
            <a:spLocks noGrp="1"/>
          </p:cNvSpPr>
          <p:nvPr>
            <p:ph type="sldNum" sz="quarter" idx="12"/>
          </p:nvPr>
        </p:nvSpPr>
        <p:spPr/>
        <p:txBody>
          <a:bodyPr/>
          <a:lstStyle/>
          <a:p>
            <a:fld id="{37290FF7-652B-4475-AEAB-8B1A5D23AE09}" type="slidenum">
              <a:rPr lang="en-US" smtClean="0"/>
              <a:t>48</a:t>
            </a:fld>
            <a:endParaRPr lang="en-US"/>
          </a:p>
        </p:txBody>
      </p:sp>
      <p:sp>
        <p:nvSpPr>
          <p:cNvPr id="6" name="TextBox 5">
            <a:extLst>
              <a:ext uri="{FF2B5EF4-FFF2-40B4-BE49-F238E27FC236}">
                <a16:creationId xmlns:a16="http://schemas.microsoft.com/office/drawing/2014/main" id="{C8EA1552-AD51-4287-83E5-B474002B89F8}"/>
              </a:ext>
            </a:extLst>
          </p:cNvPr>
          <p:cNvSpPr txBox="1"/>
          <p:nvPr/>
        </p:nvSpPr>
        <p:spPr>
          <a:xfrm>
            <a:off x="546386" y="1408714"/>
            <a:ext cx="6366478" cy="1754326"/>
          </a:xfrm>
          <a:prstGeom prst="rect">
            <a:avLst/>
          </a:prstGeom>
          <a:solidFill>
            <a:schemeClr val="bg1">
              <a:lumMod val="85000"/>
            </a:schemeClr>
          </a:solidFill>
        </p:spPr>
        <p:txBody>
          <a:bodyPr wrap="square" rtlCol="0">
            <a:spAutoFit/>
          </a:bodyPr>
          <a:lstStyle/>
          <a:p>
            <a:r>
              <a:rPr lang="en-US" dirty="0">
                <a:latin typeface="Consolas" panose="020B0609020204030204" pitchFamily="49" charset="0"/>
                <a:cs typeface="Consolas" panose="020B0609020204030204" pitchFamily="49" charset="0"/>
              </a:rPr>
              <a:t># Review all </a:t>
            </a:r>
            <a:r>
              <a:rPr lang="en-US" dirty="0" err="1">
                <a:latin typeface="Consolas" panose="020B0609020204030204" pitchFamily="49" charset="0"/>
                <a:cs typeface="Consolas" panose="020B0609020204030204" pitchFamily="49" charset="0"/>
              </a:rPr>
              <a:t>Pallettes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display.brewer.all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Choose a color &amp; drop light ones</a:t>
            </a:r>
          </a:p>
          <a:p>
            <a:r>
              <a:rPr lang="en-US" dirty="0">
                <a:latin typeface="Consolas" panose="020B0609020204030204" pitchFamily="49" charset="0"/>
                <a:cs typeface="Consolas" panose="020B0609020204030204" pitchFamily="49" charset="0"/>
              </a:rPr>
              <a:t>pal &lt;- </a:t>
            </a:r>
            <a:r>
              <a:rPr lang="en-US" dirty="0" err="1">
                <a:latin typeface="Consolas" panose="020B0609020204030204" pitchFamily="49" charset="0"/>
                <a:cs typeface="Consolas" panose="020B0609020204030204" pitchFamily="49" charset="0"/>
              </a:rPr>
              <a:t>brewer.pal</a:t>
            </a:r>
            <a:r>
              <a:rPr lang="en-US" dirty="0">
                <a:latin typeface="Consolas" panose="020B0609020204030204" pitchFamily="49" charset="0"/>
                <a:cs typeface="Consolas" panose="020B0609020204030204" pitchFamily="49" charset="0"/>
              </a:rPr>
              <a:t>(8, "Blues")</a:t>
            </a:r>
          </a:p>
          <a:p>
            <a:r>
              <a:rPr lang="en-US" dirty="0">
                <a:latin typeface="Consolas" panose="020B0609020204030204" pitchFamily="49" charset="0"/>
                <a:cs typeface="Consolas" panose="020B0609020204030204" pitchFamily="49" charset="0"/>
              </a:rPr>
              <a:t>pal &lt;- pal[-(1:2)]</a:t>
            </a:r>
          </a:p>
        </p:txBody>
      </p:sp>
      <p:pic>
        <p:nvPicPr>
          <p:cNvPr id="7" name="Picture 6" descr="Screen Shot 2015-05-28 at 7.25.09 PM.png">
            <a:extLst>
              <a:ext uri="{FF2B5EF4-FFF2-40B4-BE49-F238E27FC236}">
                <a16:creationId xmlns:a16="http://schemas.microsoft.com/office/drawing/2014/main" id="{52DB3460-B2F3-4D1D-B3EF-20DB130BE3BD}"/>
              </a:ext>
            </a:extLst>
          </p:cNvPr>
          <p:cNvPicPr>
            <a:picLocks noChangeAspect="1"/>
          </p:cNvPicPr>
          <p:nvPr/>
        </p:nvPicPr>
        <p:blipFill rotWithShape="1">
          <a:blip r:embed="rId2">
            <a:extLst>
              <a:ext uri="{28A0092B-C50C-407E-A947-70E740481C1C}">
                <a14:useLocalDpi xmlns:a14="http://schemas.microsoft.com/office/drawing/2010/main" val="0"/>
              </a:ext>
            </a:extLst>
          </a:blip>
          <a:srcRect b="50542"/>
          <a:stretch/>
        </p:blipFill>
        <p:spPr>
          <a:xfrm>
            <a:off x="657990" y="3296533"/>
            <a:ext cx="8225194" cy="2552132"/>
          </a:xfrm>
          <a:prstGeom prst="rect">
            <a:avLst/>
          </a:prstGeom>
        </p:spPr>
      </p:pic>
      <p:sp>
        <p:nvSpPr>
          <p:cNvPr id="8" name="Oval 7">
            <a:extLst>
              <a:ext uri="{FF2B5EF4-FFF2-40B4-BE49-F238E27FC236}">
                <a16:creationId xmlns:a16="http://schemas.microsoft.com/office/drawing/2014/main" id="{8DAEB549-19AD-4D41-A451-1F428731C5C3}"/>
              </a:ext>
            </a:extLst>
          </p:cNvPr>
          <p:cNvSpPr/>
          <p:nvPr/>
        </p:nvSpPr>
        <p:spPr>
          <a:xfrm>
            <a:off x="3224746" y="2549489"/>
            <a:ext cx="908380" cy="244220"/>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cxnSp>
        <p:nvCxnSpPr>
          <p:cNvPr id="9" name="Straight Arrow Connector 8">
            <a:extLst>
              <a:ext uri="{FF2B5EF4-FFF2-40B4-BE49-F238E27FC236}">
                <a16:creationId xmlns:a16="http://schemas.microsoft.com/office/drawing/2014/main" id="{06EECC25-5CD5-4375-B1CD-1AF48ED88344}"/>
              </a:ext>
            </a:extLst>
          </p:cNvPr>
          <p:cNvCxnSpPr>
            <a:cxnSpLocks/>
          </p:cNvCxnSpPr>
          <p:nvPr/>
        </p:nvCxnSpPr>
        <p:spPr>
          <a:xfrm flipH="1">
            <a:off x="1065779" y="2788847"/>
            <a:ext cx="2628397" cy="2920291"/>
          </a:xfrm>
          <a:prstGeom prst="straightConnector1">
            <a:avLst/>
          </a:prstGeom>
          <a:ln>
            <a:solidFill>
              <a:srgbClr val="BA2D27"/>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Footer Placeholder 5">
            <a:extLst>
              <a:ext uri="{FF2B5EF4-FFF2-40B4-BE49-F238E27FC236}">
                <a16:creationId xmlns:a16="http://schemas.microsoft.com/office/drawing/2014/main" id="{2978B7F1-8442-431A-BBF2-0AADEA6B46F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2922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Let’s Practice!</a:t>
            </a:r>
          </a:p>
        </p:txBody>
      </p:sp>
      <p:sp>
        <p:nvSpPr>
          <p:cNvPr id="3" name="Title 1">
            <a:extLst>
              <a:ext uri="{FF2B5EF4-FFF2-40B4-BE49-F238E27FC236}">
                <a16:creationId xmlns:a16="http://schemas.microsoft.com/office/drawing/2014/main" id="{E8480011-97CA-4140-B847-37A78687DD1B}"/>
              </a:ext>
            </a:extLst>
          </p:cNvPr>
          <p:cNvSpPr txBox="1">
            <a:spLocks/>
          </p:cNvSpPr>
          <p:nvPr/>
        </p:nvSpPr>
        <p:spPr>
          <a:xfrm>
            <a:off x="628650" y="1725003"/>
            <a:ext cx="7886700" cy="591477"/>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D_Bigram_Wordcloud.R</a:t>
            </a:r>
            <a:endParaRPr lang="en-US" dirty="0"/>
          </a:p>
        </p:txBody>
      </p:sp>
      <p:sp>
        <p:nvSpPr>
          <p:cNvPr id="4" name="Footer Placeholder 5">
            <a:extLst>
              <a:ext uri="{FF2B5EF4-FFF2-40B4-BE49-F238E27FC236}">
                <a16:creationId xmlns:a16="http://schemas.microsoft.com/office/drawing/2014/main" id="{457D1E38-3730-47A2-A41E-4A4C2080432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321328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4/28/24</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5</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93974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rial Unicode MS" panose="020B0604020202020204" pitchFamily="34" charset="-128"/>
                <a:cs typeface="Arial Unicode MS" panose="020B0604020202020204" pitchFamily="34" charset="-128"/>
              </a:rPr>
              <a:t>Types of </a:t>
            </a:r>
            <a:r>
              <a:rPr lang="en-US" sz="2000" b="1" dirty="0" err="1">
                <a:solidFill>
                  <a:srgbClr val="13705B"/>
                </a:solidFill>
                <a:latin typeface="Arial Unicode MS" panose="020B0604020202020204" pitchFamily="34" charset="-128"/>
                <a:cs typeface="Arial Unicode MS" panose="020B0604020202020204" pitchFamily="34" charset="-128"/>
              </a:rPr>
              <a:t>Wordclouds</a:t>
            </a:r>
            <a:endParaRPr lang="en-US" sz="2000" b="1" dirty="0">
              <a:solidFill>
                <a:srgbClr val="13705B"/>
              </a:solidFill>
              <a:latin typeface="Arial Unicode MS" panose="020B0604020202020204" pitchFamily="34" charset="-128"/>
              <a:cs typeface="Arial Unicode MS" panose="020B0604020202020204" pitchFamily="34" charset="-128"/>
            </a:endParaRPr>
          </a:p>
        </p:txBody>
      </p:sp>
      <p:grpSp>
        <p:nvGrpSpPr>
          <p:cNvPr id="2" name="Group 1"/>
          <p:cNvGrpSpPr/>
          <p:nvPr/>
        </p:nvGrpSpPr>
        <p:grpSpPr>
          <a:xfrm>
            <a:off x="4063632" y="1073488"/>
            <a:ext cx="4839173" cy="4894072"/>
            <a:chOff x="4063632" y="447850"/>
            <a:chExt cx="4839173" cy="4894072"/>
          </a:xfrm>
        </p:grpSpPr>
        <p:sp>
          <p:nvSpPr>
            <p:cNvPr id="42" name="Oval 41"/>
            <p:cNvSpPr/>
            <p:nvPr/>
          </p:nvSpPr>
          <p:spPr>
            <a:xfrm>
              <a:off x="4063632" y="159051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43" name="Oval 42"/>
            <p:cNvSpPr/>
            <p:nvPr/>
          </p:nvSpPr>
          <p:spPr>
            <a:xfrm>
              <a:off x="5314265" y="1561976"/>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Oval 20"/>
            <p:cNvSpPr/>
            <p:nvPr/>
          </p:nvSpPr>
          <p:spPr>
            <a:xfrm>
              <a:off x="4688515" y="80125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7" name="TextBox 26"/>
            <p:cNvSpPr txBox="1"/>
            <p:nvPr/>
          </p:nvSpPr>
          <p:spPr>
            <a:xfrm>
              <a:off x="4823430" y="447850"/>
              <a:ext cx="1942431"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Multiple Corpora</a:t>
              </a:r>
            </a:p>
          </p:txBody>
        </p:sp>
        <p:sp>
          <p:nvSpPr>
            <p:cNvPr id="13" name="TextBox 12"/>
            <p:cNvSpPr txBox="1"/>
            <p:nvPr/>
          </p:nvSpPr>
          <p:spPr>
            <a:xfrm>
              <a:off x="5089803" y="1189008"/>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29" name="TextBox 28"/>
            <p:cNvSpPr txBox="1"/>
            <p:nvPr/>
          </p:nvSpPr>
          <p:spPr>
            <a:xfrm>
              <a:off x="6173836" y="3057372"/>
              <a:ext cx="1415857" cy="261610"/>
            </a:xfrm>
            <a:prstGeom prst="rect">
              <a:avLst/>
            </a:prstGeom>
            <a:noFill/>
          </p:spPr>
          <p:txBody>
            <a:bodyPr wrap="none" rtlCol="0">
              <a:spAutoFit/>
            </a:bodyPr>
            <a:lstStyle/>
            <a:p>
              <a:pPr defTabSz="457200"/>
              <a:r>
                <a:rPr lang="en-US" sz="11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14" name="Picture 13"/>
            <p:cNvPicPr>
              <a:picLocks noChangeAspect="1"/>
            </p:cNvPicPr>
            <p:nvPr/>
          </p:nvPicPr>
          <p:blipFill rotWithShape="1">
            <a:blip r:embed="rId2"/>
            <a:srcRect l="19795" t="15431" r="18889" b="16741"/>
            <a:stretch/>
          </p:blipFill>
          <p:spPr>
            <a:xfrm>
              <a:off x="5161865" y="3957072"/>
              <a:ext cx="1308096" cy="138485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7273027" y="3965029"/>
              <a:ext cx="1629778" cy="1359060"/>
            </a:xfrm>
            <a:prstGeom prst="rect">
              <a:avLst/>
            </a:prstGeom>
            <a:ln>
              <a:solidFill>
                <a:schemeClr val="tx1"/>
              </a:solidFill>
            </a:ln>
          </p:spPr>
        </p:pic>
        <p:sp>
          <p:nvSpPr>
            <p:cNvPr id="41" name="TextBox 40"/>
            <p:cNvSpPr txBox="1"/>
            <p:nvPr/>
          </p:nvSpPr>
          <p:spPr>
            <a:xfrm>
              <a:off x="4094112" y="3057372"/>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cxnSp>
          <p:nvCxnSpPr>
            <p:cNvPr id="16" name="Elbow Connector 15"/>
            <p:cNvCxnSpPr>
              <a:stCxn id="29" idx="3"/>
              <a:endCxn id="3" idx="0"/>
            </p:cNvCxnSpPr>
            <p:nvPr/>
          </p:nvCxnSpPr>
          <p:spPr>
            <a:xfrm>
              <a:off x="7589693" y="3188177"/>
              <a:ext cx="498223" cy="776852"/>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13" idx="3"/>
              <a:endCxn id="3" idx="0"/>
            </p:cNvCxnSpPr>
            <p:nvPr/>
          </p:nvCxnSpPr>
          <p:spPr>
            <a:xfrm>
              <a:off x="6505660" y="1319813"/>
              <a:ext cx="1582256" cy="2645216"/>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14" idx="0"/>
            </p:cNvCxnSpPr>
            <p:nvPr/>
          </p:nvCxnSpPr>
          <p:spPr>
            <a:xfrm>
              <a:off x="5815913" y="2905760"/>
              <a:ext cx="0" cy="10513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5128545" y="2242846"/>
              <a:ext cx="1358688" cy="246221"/>
            </a:xfrm>
            <a:prstGeom prst="rect">
              <a:avLst/>
            </a:prstGeom>
            <a:noFill/>
          </p:spPr>
          <p:txBody>
            <a:bodyPr wrap="none" rtlCol="0">
              <a:spAutoFit/>
            </a:bodyPr>
            <a:lstStyle/>
            <a:p>
              <a:pPr defTabSz="457200"/>
              <a:r>
                <a:rPr lang="en-US" sz="10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commonality.cloud</a:t>
              </a:r>
              <a:r>
                <a:rPr lang="en-US" sz="10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grpSp>
      <p:grpSp>
        <p:nvGrpSpPr>
          <p:cNvPr id="8" name="Group 7"/>
          <p:cNvGrpSpPr/>
          <p:nvPr/>
        </p:nvGrpSpPr>
        <p:grpSpPr>
          <a:xfrm>
            <a:off x="225365" y="1265995"/>
            <a:ext cx="2295922" cy="4825781"/>
            <a:chOff x="225365" y="447850"/>
            <a:chExt cx="2295922" cy="4825781"/>
          </a:xfrm>
        </p:grpSpPr>
        <p:pic>
          <p:nvPicPr>
            <p:cNvPr id="5" name="Picture 4"/>
            <p:cNvPicPr>
              <a:picLocks noChangeAspect="1"/>
            </p:cNvPicPr>
            <p:nvPr/>
          </p:nvPicPr>
          <p:blipFill rotWithShape="1">
            <a:blip r:embed="rId4"/>
            <a:srcRect l="4491" t="2469" r="5086" b="4019"/>
            <a:stretch/>
          </p:blipFill>
          <p:spPr>
            <a:xfrm>
              <a:off x="660400" y="3885361"/>
              <a:ext cx="1402665" cy="1388270"/>
            </a:xfrm>
            <a:prstGeom prst="rect">
              <a:avLst/>
            </a:prstGeom>
            <a:ln>
              <a:solidFill>
                <a:schemeClr val="tx1"/>
              </a:solidFill>
            </a:ln>
          </p:spPr>
        </p:pic>
        <p:sp>
          <p:nvSpPr>
            <p:cNvPr id="23" name="Oval 22"/>
            <p:cNvSpPr/>
            <p:nvPr/>
          </p:nvSpPr>
          <p:spPr>
            <a:xfrm>
              <a:off x="225365" y="851615"/>
              <a:ext cx="2295922" cy="2295922"/>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prstClr val="white"/>
                  </a:solidFill>
                  <a:latin typeface="Arial Unicode MS" panose="020B0604020202020204" pitchFamily="34" charset="-128"/>
                  <a:cs typeface="Arial Unicode MS" panose="020B0604020202020204" pitchFamily="34" charset="-128"/>
                </a:rPr>
                <a:t>wordcloud</a:t>
              </a:r>
              <a:r>
                <a:rPr lang="en-US" sz="1800" kern="1200" dirty="0">
                  <a:solidFill>
                    <a:prstClr val="white"/>
                  </a:solidFill>
                  <a:latin typeface="Arial Unicode MS" panose="020B0604020202020204" pitchFamily="34" charset="-128"/>
                  <a:cs typeface="Arial Unicode MS" panose="020B0604020202020204" pitchFamily="34" charset="-128"/>
                </a:rPr>
                <a:t>( )</a:t>
              </a:r>
            </a:p>
          </p:txBody>
        </p:sp>
        <p:sp>
          <p:nvSpPr>
            <p:cNvPr id="4" name="TextBox 3"/>
            <p:cNvSpPr txBox="1"/>
            <p:nvPr/>
          </p:nvSpPr>
          <p:spPr>
            <a:xfrm>
              <a:off x="560458" y="447850"/>
              <a:ext cx="1625737"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Single Corpus</a:t>
              </a:r>
            </a:p>
          </p:txBody>
        </p:sp>
        <p:cxnSp>
          <p:nvCxnSpPr>
            <p:cNvPr id="53" name="Straight Arrow Connector 52"/>
            <p:cNvCxnSpPr/>
            <p:nvPr/>
          </p:nvCxnSpPr>
          <p:spPr>
            <a:xfrm>
              <a:off x="1365833" y="2194560"/>
              <a:ext cx="0" cy="16500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p:nvCxnSpPr>
        <p:spPr>
          <a:xfrm>
            <a:off x="3545305" y="1427747"/>
            <a:ext cx="0" cy="453991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4" name="Footer Placeholder 5">
            <a:extLst>
              <a:ext uri="{FF2B5EF4-FFF2-40B4-BE49-F238E27FC236}">
                <a16:creationId xmlns:a16="http://schemas.microsoft.com/office/drawing/2014/main" id="{A558B538-271C-428D-8F32-629D7F07499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277716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E6E15B-29E5-49EA-88E6-C57521BCA5F3}"/>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C70915D1-1483-444B-8974-ED1119DE9410}"/>
              </a:ext>
            </a:extLst>
          </p:cNvPr>
          <p:cNvSpPr>
            <a:spLocks noGrp="1"/>
          </p:cNvSpPr>
          <p:nvPr>
            <p:ph type="title"/>
          </p:nvPr>
        </p:nvSpPr>
        <p:spPr/>
        <p:txBody>
          <a:bodyPr/>
          <a:lstStyle/>
          <a:p>
            <a:r>
              <a:rPr lang="en-US" dirty="0"/>
              <a:t>Dealing with many text files</a:t>
            </a:r>
          </a:p>
        </p:txBody>
      </p:sp>
      <p:sp>
        <p:nvSpPr>
          <p:cNvPr id="4" name="Slide Number Placeholder 3">
            <a:extLst>
              <a:ext uri="{FF2B5EF4-FFF2-40B4-BE49-F238E27FC236}">
                <a16:creationId xmlns:a16="http://schemas.microsoft.com/office/drawing/2014/main" id="{3F05AA1A-D28D-421C-B117-0459717DFA3B}"/>
              </a:ext>
            </a:extLst>
          </p:cNvPr>
          <p:cNvSpPr>
            <a:spLocks noGrp="1"/>
          </p:cNvSpPr>
          <p:nvPr>
            <p:ph type="sldNum" sz="quarter" idx="12"/>
          </p:nvPr>
        </p:nvSpPr>
        <p:spPr/>
        <p:txBody>
          <a:bodyPr/>
          <a:lstStyle/>
          <a:p>
            <a:fld id="{37290FF7-652B-4475-AEAB-8B1A5D23AE09}" type="slidenum">
              <a:rPr lang="en-US" smtClean="0"/>
              <a:t>51</a:t>
            </a:fld>
            <a:endParaRPr lang="en-US"/>
          </a:p>
        </p:txBody>
      </p:sp>
      <p:sp>
        <p:nvSpPr>
          <p:cNvPr id="6" name="Rectangle 5">
            <a:extLst>
              <a:ext uri="{FF2B5EF4-FFF2-40B4-BE49-F238E27FC236}">
                <a16:creationId xmlns:a16="http://schemas.microsoft.com/office/drawing/2014/main" id="{7D0BC0E1-D206-4802-8CFD-103B5C62A002}"/>
              </a:ext>
            </a:extLst>
          </p:cNvPr>
          <p:cNvSpPr/>
          <p:nvPr/>
        </p:nvSpPr>
        <p:spPr>
          <a:xfrm>
            <a:off x="251021" y="1640280"/>
            <a:ext cx="8783251" cy="4031873"/>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as a list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all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txtFiles,read.csv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This could be made more concise but we're going to do it within a loop</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list()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for(</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 1:length(all)){</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(all[</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#declare as a corpus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#clean each corpus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sapply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 "content")) #extract out each cleaned text using content()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paste(x, collapse = ' ') #collapse all text from 1000 tweet documents to 1 blob of text by subject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documentTopics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x #put it into the list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a:extLst>
              <a:ext uri="{FF2B5EF4-FFF2-40B4-BE49-F238E27FC236}">
                <a16:creationId xmlns:a16="http://schemas.microsoft.com/office/drawing/2014/main" id="{E351F377-C48B-4C03-83A1-F7EFDFD6AC0C}"/>
              </a:ext>
            </a:extLst>
          </p:cNvPr>
          <p:cNvSpPr txBox="1"/>
          <p:nvPr/>
        </p:nvSpPr>
        <p:spPr>
          <a:xfrm>
            <a:off x="202173" y="1264481"/>
            <a:ext cx="8225329"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The challenge is working with multiple corpora efficiently.  Many ways to do it…</a:t>
            </a:r>
          </a:p>
        </p:txBody>
      </p:sp>
      <p:sp>
        <p:nvSpPr>
          <p:cNvPr id="9" name="Footer Placeholder 5">
            <a:extLst>
              <a:ext uri="{FF2B5EF4-FFF2-40B4-BE49-F238E27FC236}">
                <a16:creationId xmlns:a16="http://schemas.microsoft.com/office/drawing/2014/main" id="{EEA32B45-35C7-43D6-9C4B-607A3B741C6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804662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FFA28-2AFC-46BA-97EC-72EA43A5FCF1}"/>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1A28C5AC-3677-4E2E-BC72-2BFCF0C6A5EC}"/>
              </a:ext>
            </a:extLst>
          </p:cNvPr>
          <p:cNvSpPr>
            <a:spLocks noGrp="1"/>
          </p:cNvSpPr>
          <p:nvPr>
            <p:ph type="title"/>
          </p:nvPr>
        </p:nvSpPr>
        <p:spPr/>
        <p:txBody>
          <a:bodyPr/>
          <a:lstStyle/>
          <a:p>
            <a:r>
              <a:rPr lang="en-US" dirty="0"/>
              <a:t>Lets make some improved word clouds</a:t>
            </a:r>
          </a:p>
        </p:txBody>
      </p:sp>
      <p:sp>
        <p:nvSpPr>
          <p:cNvPr id="4" name="Slide Number Placeholder 3">
            <a:extLst>
              <a:ext uri="{FF2B5EF4-FFF2-40B4-BE49-F238E27FC236}">
                <a16:creationId xmlns:a16="http://schemas.microsoft.com/office/drawing/2014/main" id="{912D24EB-6B7F-42DA-A05B-461AF5085D91}"/>
              </a:ext>
            </a:extLst>
          </p:cNvPr>
          <p:cNvSpPr>
            <a:spLocks noGrp="1"/>
          </p:cNvSpPr>
          <p:nvPr>
            <p:ph type="sldNum" sz="quarter" idx="12"/>
          </p:nvPr>
        </p:nvSpPr>
        <p:spPr/>
        <p:txBody>
          <a:bodyPr/>
          <a:lstStyle/>
          <a:p>
            <a:fld id="{37290FF7-652B-4475-AEAB-8B1A5D23AE09}" type="slidenum">
              <a:rPr lang="en-US" smtClean="0"/>
              <a:t>52</a:t>
            </a:fld>
            <a:endParaRPr lang="en-US"/>
          </a:p>
        </p:txBody>
      </p:sp>
      <p:sp>
        <p:nvSpPr>
          <p:cNvPr id="6" name="TextBox 5">
            <a:extLst>
              <a:ext uri="{FF2B5EF4-FFF2-40B4-BE49-F238E27FC236}">
                <a16:creationId xmlns:a16="http://schemas.microsoft.com/office/drawing/2014/main" id="{C0F8E680-27F4-40BF-A3FC-AF16D46EC879}"/>
              </a:ext>
            </a:extLst>
          </p:cNvPr>
          <p:cNvSpPr txBox="1"/>
          <p:nvPr/>
        </p:nvSpPr>
        <p:spPr>
          <a:xfrm>
            <a:off x="628650" y="1699846"/>
            <a:ext cx="2943434" cy="369332"/>
          </a:xfrm>
          <a:prstGeom prst="rect">
            <a:avLst/>
          </a:prstGeom>
          <a:noFill/>
        </p:spPr>
        <p:txBody>
          <a:bodyPr wrap="none" rtlCol="0">
            <a:spAutoFit/>
          </a:bodyPr>
          <a:lstStyle/>
          <a:p>
            <a:r>
              <a:rPr lang="en-US" dirty="0"/>
              <a:t>Open </a:t>
            </a:r>
            <a:r>
              <a:rPr lang="en-US" dirty="0" err="1"/>
              <a:t>E_Other_Wordclouds.R</a:t>
            </a:r>
            <a:endParaRPr lang="en-US" dirty="0"/>
          </a:p>
        </p:txBody>
      </p:sp>
      <p:sp>
        <p:nvSpPr>
          <p:cNvPr id="7" name="Footer Placeholder 5">
            <a:extLst>
              <a:ext uri="{FF2B5EF4-FFF2-40B4-BE49-F238E27FC236}">
                <a16:creationId xmlns:a16="http://schemas.microsoft.com/office/drawing/2014/main" id="{94F1328A-6AF5-418A-8C98-E9C4B493CF2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67657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CAEBDC-A022-42FC-8B92-BDD83F961C50}"/>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37B78173-5947-4F35-9667-F563D71FF454}"/>
              </a:ext>
            </a:extLst>
          </p:cNvPr>
          <p:cNvSpPr>
            <a:spLocks noGrp="1"/>
          </p:cNvSpPr>
          <p:nvPr>
            <p:ph type="title"/>
          </p:nvPr>
        </p:nvSpPr>
        <p:spPr/>
        <p:txBody>
          <a:bodyPr/>
          <a:lstStyle/>
          <a:p>
            <a:r>
              <a:rPr lang="en-US" sz="2800" dirty="0" err="1"/>
              <a:t>Zipf’s</a:t>
            </a:r>
            <a:r>
              <a:rPr lang="en-US" sz="2800" dirty="0"/>
              <a:t> Law: Our words  are less diverse than we think</a:t>
            </a:r>
          </a:p>
        </p:txBody>
      </p:sp>
      <p:sp>
        <p:nvSpPr>
          <p:cNvPr id="4" name="Slide Number Placeholder 3">
            <a:extLst>
              <a:ext uri="{FF2B5EF4-FFF2-40B4-BE49-F238E27FC236}">
                <a16:creationId xmlns:a16="http://schemas.microsoft.com/office/drawing/2014/main" id="{A93F5FA2-CF1A-47D7-B82C-0D8B23383AC1}"/>
              </a:ext>
            </a:extLst>
          </p:cNvPr>
          <p:cNvSpPr>
            <a:spLocks noGrp="1"/>
          </p:cNvSpPr>
          <p:nvPr>
            <p:ph type="sldNum" sz="quarter" idx="12"/>
          </p:nvPr>
        </p:nvSpPr>
        <p:spPr/>
        <p:txBody>
          <a:bodyPr/>
          <a:lstStyle/>
          <a:p>
            <a:fld id="{37290FF7-652B-4475-AEAB-8B1A5D23AE09}" type="slidenum">
              <a:rPr lang="en-US" smtClean="0"/>
              <a:t>53</a:t>
            </a:fld>
            <a:endParaRPr lang="en-US"/>
          </a:p>
        </p:txBody>
      </p:sp>
      <p:sp>
        <p:nvSpPr>
          <p:cNvPr id="5" name="Footer Placeholder 4">
            <a:extLst>
              <a:ext uri="{FF2B5EF4-FFF2-40B4-BE49-F238E27FC236}">
                <a16:creationId xmlns:a16="http://schemas.microsoft.com/office/drawing/2014/main" id="{FDC54EE3-E584-49DB-B6FA-3742E0783A73}"/>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97669879-E20F-4F8F-887C-86829D6B822E}"/>
              </a:ext>
            </a:extLst>
          </p:cNvPr>
          <p:cNvSpPr/>
          <p:nvPr/>
        </p:nvSpPr>
        <p:spPr>
          <a:xfrm>
            <a:off x="284195" y="1231003"/>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Two very different contexts, channel, &amp; messengers yet very similar pattern.</a:t>
            </a:r>
          </a:p>
        </p:txBody>
      </p:sp>
      <p:pic>
        <p:nvPicPr>
          <p:cNvPr id="7" name="Picture 2" descr="Image result for zipf's law">
            <a:extLst>
              <a:ext uri="{FF2B5EF4-FFF2-40B4-BE49-F238E27FC236}">
                <a16:creationId xmlns:a16="http://schemas.microsoft.com/office/drawing/2014/main" id="{E79F8C42-DDEC-484B-9AF4-5697CCAD2D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95" y="2525118"/>
            <a:ext cx="3664603" cy="2200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hart 7">
            <a:extLst>
              <a:ext uri="{FF2B5EF4-FFF2-40B4-BE49-F238E27FC236}">
                <a16:creationId xmlns:a16="http://schemas.microsoft.com/office/drawing/2014/main" id="{C811B83C-CEDF-4FD4-9014-3F1FE1E7AC89}"/>
              </a:ext>
            </a:extLst>
          </p:cNvPr>
          <p:cNvGraphicFramePr>
            <a:graphicFrameLocks/>
          </p:cNvGraphicFramePr>
          <p:nvPr>
            <p:extLst>
              <p:ext uri="{D42A27DB-BD31-4B8C-83A1-F6EECF244321}">
                <p14:modId xmlns:p14="http://schemas.microsoft.com/office/powerpoint/2010/main" val="2122602742"/>
              </p:ext>
            </p:extLst>
          </p:nvPr>
        </p:nvGraphicFramePr>
        <p:xfrm>
          <a:off x="4454925" y="2460266"/>
          <a:ext cx="3838049" cy="2251834"/>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0333D30C-20D1-44FC-B08B-ACA17FBC705D}"/>
              </a:ext>
            </a:extLst>
          </p:cNvPr>
          <p:cNvSpPr/>
          <p:nvPr/>
        </p:nvSpPr>
        <p:spPr>
          <a:xfrm>
            <a:off x="240631" y="5769227"/>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Many words in natural language but also a steep decline in actual usage.  Follows a predictable pattern.  </a:t>
            </a:r>
          </a:p>
        </p:txBody>
      </p:sp>
      <p:sp>
        <p:nvSpPr>
          <p:cNvPr id="10" name="TextBox 9">
            <a:extLst>
              <a:ext uri="{FF2B5EF4-FFF2-40B4-BE49-F238E27FC236}">
                <a16:creationId xmlns:a16="http://schemas.microsoft.com/office/drawing/2014/main" id="{3CE9E044-88EA-4891-BC52-8A22579B3907}"/>
              </a:ext>
            </a:extLst>
          </p:cNvPr>
          <p:cNvSpPr txBox="1"/>
          <p:nvPr/>
        </p:nvSpPr>
        <p:spPr>
          <a:xfrm>
            <a:off x="5137092" y="2730571"/>
            <a:ext cx="373820" cy="261610"/>
          </a:xfrm>
          <a:prstGeom prst="rect">
            <a:avLst/>
          </a:prstGeom>
          <a:noFill/>
        </p:spPr>
        <p:txBody>
          <a:bodyPr wrap="none" rtlCol="0">
            <a:spAutoFit/>
          </a:bodyPr>
          <a:lstStyle/>
          <a:p>
            <a:r>
              <a:rPr lang="en-US" sz="1050" dirty="0"/>
              <a:t>RT</a:t>
            </a:r>
          </a:p>
        </p:txBody>
      </p:sp>
      <p:sp>
        <p:nvSpPr>
          <p:cNvPr id="11" name="TextBox 10">
            <a:extLst>
              <a:ext uri="{FF2B5EF4-FFF2-40B4-BE49-F238E27FC236}">
                <a16:creationId xmlns:a16="http://schemas.microsoft.com/office/drawing/2014/main" id="{80D62A7E-9FED-4444-8007-078F1E19985D}"/>
              </a:ext>
            </a:extLst>
          </p:cNvPr>
          <p:cNvSpPr txBox="1"/>
          <p:nvPr/>
        </p:nvSpPr>
        <p:spPr>
          <a:xfrm>
            <a:off x="5137034" y="2915060"/>
            <a:ext cx="221536" cy="253916"/>
          </a:xfrm>
          <a:prstGeom prst="rect">
            <a:avLst/>
          </a:prstGeom>
          <a:noFill/>
        </p:spPr>
        <p:txBody>
          <a:bodyPr wrap="none" rtlCol="0">
            <a:spAutoFit/>
          </a:bodyPr>
          <a:lstStyle/>
          <a:p>
            <a:r>
              <a:rPr lang="en-US" sz="1050" dirty="0"/>
              <a:t>I</a:t>
            </a:r>
          </a:p>
        </p:txBody>
      </p:sp>
      <p:cxnSp>
        <p:nvCxnSpPr>
          <p:cNvPr id="12" name="Straight Connector 11">
            <a:extLst>
              <a:ext uri="{FF2B5EF4-FFF2-40B4-BE49-F238E27FC236}">
                <a16:creationId xmlns:a16="http://schemas.microsoft.com/office/drawing/2014/main" id="{AAB2EF42-197C-462F-9F58-71C81541CC81}"/>
              </a:ext>
            </a:extLst>
          </p:cNvPr>
          <p:cNvCxnSpPr>
            <a:cxnSpLocks/>
          </p:cNvCxnSpPr>
          <p:nvPr/>
        </p:nvCxnSpPr>
        <p:spPr>
          <a:xfrm flipH="1" flipV="1">
            <a:off x="5028174" y="2753126"/>
            <a:ext cx="194967" cy="1042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2B26CB-3806-457E-BA53-BC43FB88B337}"/>
              </a:ext>
            </a:extLst>
          </p:cNvPr>
          <p:cNvCxnSpPr>
            <a:cxnSpLocks/>
          </p:cNvCxnSpPr>
          <p:nvPr/>
        </p:nvCxnSpPr>
        <p:spPr>
          <a:xfrm flipH="1" flipV="1">
            <a:off x="5050985" y="2796722"/>
            <a:ext cx="172157" cy="24760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757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sp>
        <p:nvSpPr>
          <p:cNvPr id="5" name="Rectangle 4"/>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Zipf’s Law</a:t>
            </a:r>
          </a:p>
        </p:txBody>
      </p:sp>
      <p:graphicFrame>
        <p:nvGraphicFramePr>
          <p:cNvPr id="6" name="Chart 5"/>
          <p:cNvGraphicFramePr>
            <a:graphicFrameLocks/>
          </p:cNvGraphicFramePr>
          <p:nvPr/>
        </p:nvGraphicFramePr>
        <p:xfrm>
          <a:off x="4771690" y="3197912"/>
          <a:ext cx="3931919" cy="219456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4770344" y="2218764"/>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Many words in natural language but there is steep decline in everyday usage.  Follows a predictable pattern.  </a:t>
            </a: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sp>
        <p:nvSpPr>
          <p:cNvPr id="10" name="TextBox 9"/>
          <p:cNvSpPr txBox="1"/>
          <p:nvPr/>
        </p:nvSpPr>
        <p:spPr>
          <a:xfrm>
            <a:off x="454511" y="3668660"/>
            <a:ext cx="3874735" cy="1477328"/>
          </a:xfrm>
          <a:prstGeom prst="rect">
            <a:avLst/>
          </a:prstGeom>
          <a:noFill/>
        </p:spPr>
        <p:txBody>
          <a:bodyPr wrap="square" rtlCol="0">
            <a:spAutoFit/>
          </a:bodyPr>
          <a:lstStyle/>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loathe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-1</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They are the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best</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+2</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like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shopping at BestBuy but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traffic. 0</a:t>
            </a:r>
          </a:p>
        </p:txBody>
      </p:sp>
      <p:sp>
        <p:nvSpPr>
          <p:cNvPr id="11" name="Rectangle 10"/>
          <p:cNvSpPr/>
          <p:nvPr/>
        </p:nvSpPr>
        <p:spPr>
          <a:xfrm>
            <a:off x="420202" y="2182905"/>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Surprise is a sentiment.</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Hit by a bus! – Negative Polarity</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Won the lottery!- Positive Polarity</a:t>
            </a:r>
          </a:p>
        </p:txBody>
      </p:sp>
      <p:sp>
        <p:nvSpPr>
          <p:cNvPr id="13" name="Footer Placeholder 5">
            <a:extLst>
              <a:ext uri="{FF2B5EF4-FFF2-40B4-BE49-F238E27FC236}">
                <a16:creationId xmlns:a16="http://schemas.microsoft.com/office/drawing/2014/main" id="{DCE6A0AE-0791-453A-99C2-21632D07114A}"/>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971317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 reality sentiment is more complex.</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pic>
        <p:nvPicPr>
          <p:cNvPr id="13" name="Picture 12"/>
          <p:cNvPicPr>
            <a:picLocks noChangeAspect="1"/>
          </p:cNvPicPr>
          <p:nvPr/>
        </p:nvPicPr>
        <p:blipFill>
          <a:blip r:embed="rId2"/>
          <a:stretch>
            <a:fillRect/>
          </a:stretch>
        </p:blipFill>
        <p:spPr>
          <a:xfrm>
            <a:off x="4579156" y="1842324"/>
            <a:ext cx="4343400" cy="4404208"/>
          </a:xfrm>
          <a:prstGeom prst="rect">
            <a:avLst/>
          </a:prstGeom>
        </p:spPr>
      </p:pic>
      <p:sp>
        <p:nvSpPr>
          <p:cNvPr id="14" name="Rectangle 13"/>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u="sng" kern="1200" dirty="0" err="1">
                <a:solidFill>
                  <a:prstClr val="white"/>
                </a:solidFill>
                <a:latin typeface="Arial Unicode MS" panose="020B0604020202020204" pitchFamily="34" charset="-128"/>
                <a:cs typeface="Arial Unicode MS" panose="020B0604020202020204" pitchFamily="34" charset="-128"/>
              </a:rPr>
              <a:t>Plutchik’s</a:t>
            </a:r>
            <a:r>
              <a:rPr lang="en-US" sz="2400" u="sng" kern="1200" dirty="0">
                <a:solidFill>
                  <a:prstClr val="white"/>
                </a:solidFill>
                <a:latin typeface="Arial Unicode MS" panose="020B0604020202020204" pitchFamily="34" charset="-128"/>
                <a:cs typeface="Arial Unicode MS" panose="020B0604020202020204" pitchFamily="34" charset="-128"/>
              </a:rPr>
              <a:t> Wheel</a:t>
            </a:r>
          </a:p>
        </p:txBody>
      </p:sp>
      <p:pic>
        <p:nvPicPr>
          <p:cNvPr id="15" name="Picture 14"/>
          <p:cNvPicPr>
            <a:picLocks noChangeAspect="1"/>
          </p:cNvPicPr>
          <p:nvPr/>
        </p:nvPicPr>
        <p:blipFill>
          <a:blip r:embed="rId3"/>
          <a:stretch>
            <a:fillRect/>
          </a:stretch>
        </p:blipFill>
        <p:spPr>
          <a:xfrm>
            <a:off x="571386" y="2712600"/>
            <a:ext cx="3657600" cy="2708881"/>
          </a:xfrm>
          <a:prstGeom prst="rect">
            <a:avLst/>
          </a:prstGeom>
        </p:spPr>
      </p:pic>
      <p:sp>
        <p:nvSpPr>
          <p:cNvPr id="16" name="Rectangle 15"/>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Many </a:t>
            </a:r>
            <a:r>
              <a:rPr lang="en-US" sz="2400" b="1" u="sng" kern="1200" dirty="0" err="1">
                <a:solidFill>
                  <a:prstClr val="white"/>
                </a:solidFill>
                <a:latin typeface="Arial Unicode MS" panose="020B0604020202020204" pitchFamily="34" charset="-128"/>
                <a:cs typeface="Arial Unicode MS" panose="020B0604020202020204" pitchFamily="34" charset="-128"/>
              </a:rPr>
              <a:t>Many</a:t>
            </a:r>
            <a:r>
              <a:rPr lang="en-US" sz="2400" b="1" u="sng" kern="1200" dirty="0">
                <a:solidFill>
                  <a:prstClr val="white"/>
                </a:solidFill>
                <a:latin typeface="Arial Unicode MS" panose="020B0604020202020204" pitchFamily="34" charset="-128"/>
                <a:cs typeface="Arial Unicode MS" panose="020B0604020202020204" pitchFamily="34" charset="-128"/>
              </a:rPr>
              <a:t> Emoji</a:t>
            </a:r>
          </a:p>
        </p:txBody>
      </p:sp>
      <p:sp>
        <p:nvSpPr>
          <p:cNvPr id="9" name="Footer Placeholder 5">
            <a:extLst>
              <a:ext uri="{FF2B5EF4-FFF2-40B4-BE49-F238E27FC236}">
                <a16:creationId xmlns:a16="http://schemas.microsoft.com/office/drawing/2014/main" id="{7E9568C0-1CE5-43A4-8328-30591691996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917573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55FDB-CE5C-4DAE-A97C-E7623027B243}"/>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52F7F8D8-C08A-42D7-A870-28EB4193C588}"/>
              </a:ext>
            </a:extLst>
          </p:cNvPr>
          <p:cNvSpPr>
            <a:spLocks noGrp="1"/>
          </p:cNvSpPr>
          <p:nvPr>
            <p:ph type="title"/>
          </p:nvPr>
        </p:nvSpPr>
        <p:spPr/>
        <p:txBody>
          <a:bodyPr/>
          <a:lstStyle/>
          <a:p>
            <a:r>
              <a:rPr lang="en-US" dirty="0"/>
              <a:t>In this exercise we will examine song lyrics</a:t>
            </a:r>
          </a:p>
        </p:txBody>
      </p:sp>
      <p:sp>
        <p:nvSpPr>
          <p:cNvPr id="4" name="Slide Number Placeholder 3">
            <a:extLst>
              <a:ext uri="{FF2B5EF4-FFF2-40B4-BE49-F238E27FC236}">
                <a16:creationId xmlns:a16="http://schemas.microsoft.com/office/drawing/2014/main" id="{663A2EFB-45AB-4E96-83FB-3E493482E046}"/>
              </a:ext>
            </a:extLst>
          </p:cNvPr>
          <p:cNvSpPr>
            <a:spLocks noGrp="1"/>
          </p:cNvSpPr>
          <p:nvPr>
            <p:ph type="sldNum" sz="quarter" idx="12"/>
          </p:nvPr>
        </p:nvSpPr>
        <p:spPr/>
        <p:txBody>
          <a:bodyPr/>
          <a:lstStyle/>
          <a:p>
            <a:fld id="{37290FF7-652B-4475-AEAB-8B1A5D23AE09}" type="slidenum">
              <a:rPr lang="en-US" smtClean="0"/>
              <a:t>56</a:t>
            </a:fld>
            <a:endParaRPr lang="en-US"/>
          </a:p>
        </p:txBody>
      </p:sp>
      <p:pic>
        <p:nvPicPr>
          <p:cNvPr id="6" name="Picture 5">
            <a:extLst>
              <a:ext uri="{FF2B5EF4-FFF2-40B4-BE49-F238E27FC236}">
                <a16:creationId xmlns:a16="http://schemas.microsoft.com/office/drawing/2014/main" id="{43321A06-9471-48C7-B813-FF43E5D3F26A}"/>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7" name="Footer Placeholder 5">
            <a:extLst>
              <a:ext uri="{FF2B5EF4-FFF2-40B4-BE49-F238E27FC236}">
                <a16:creationId xmlns:a16="http://schemas.microsoft.com/office/drawing/2014/main" id="{5ACD4867-B514-4387-A3CE-02F2E793883A}"/>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38615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a:xfrm>
            <a:off x="173421" y="365126"/>
            <a:ext cx="8341929" cy="591477"/>
          </a:xfrm>
        </p:spPr>
        <p:txBody>
          <a:bodyPr/>
          <a:lstStyle/>
          <a:p>
            <a:r>
              <a:rPr lang="en-US" dirty="0"/>
              <a:t>But we will adjust the data format for joins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57</a:t>
            </a:fld>
            <a:endParaRPr lang="en-US" dirty="0"/>
          </a:p>
        </p:txBody>
      </p:sp>
      <p:graphicFrame>
        <p:nvGraphicFramePr>
          <p:cNvPr id="6" name="Table 5">
            <a:extLst>
              <a:ext uri="{FF2B5EF4-FFF2-40B4-BE49-F238E27FC236}">
                <a16:creationId xmlns:a16="http://schemas.microsoft.com/office/drawing/2014/main" id="{4C4D17DA-10C0-4D66-98BE-6ADB82890F25}"/>
              </a:ext>
            </a:extLst>
          </p:cNvPr>
          <p:cNvGraphicFramePr>
            <a:graphicFrameLocks noGrp="1"/>
          </p:cNvGraphicFramePr>
          <p:nvPr/>
        </p:nvGraphicFramePr>
        <p:xfrm>
          <a:off x="79101" y="1744418"/>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954BE713-5D5B-4EF8-BA05-3C4EC246EE00}"/>
              </a:ext>
            </a:extLst>
          </p:cNvPr>
          <p:cNvSpPr/>
          <p:nvPr/>
        </p:nvSpPr>
        <p:spPr>
          <a:xfrm>
            <a:off x="79101" y="1364187"/>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8" name="Isosceles Triangle 7"/>
          <p:cNvSpPr/>
          <p:nvPr/>
        </p:nvSpPr>
        <p:spPr>
          <a:xfrm rot="5400000">
            <a:off x="3011446" y="2589202"/>
            <a:ext cx="2175642" cy="630621"/>
          </a:xfrm>
          <a:prstGeom prs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064503943"/>
              </p:ext>
            </p:extLst>
          </p:nvPr>
        </p:nvGraphicFramePr>
        <p:xfrm>
          <a:off x="4511009" y="1439618"/>
          <a:ext cx="2565654" cy="2966720"/>
        </p:xfrm>
        <a:graphic>
          <a:graphicData uri="http://schemas.openxmlformats.org/drawingml/2006/table">
            <a:tbl>
              <a:tblPr firstRow="1" bandRow="1">
                <a:tableStyleId>{69C7853C-536D-4A76-A0AE-DD22124D55A5}</a:tableStyleId>
              </a:tblPr>
              <a:tblGrid>
                <a:gridCol w="1056724">
                  <a:extLst>
                    <a:ext uri="{9D8B030D-6E8A-4147-A177-3AD203B41FA5}">
                      <a16:colId xmlns:a16="http://schemas.microsoft.com/office/drawing/2014/main" val="20001"/>
                    </a:ext>
                  </a:extLst>
                </a:gridCol>
                <a:gridCol w="699606">
                  <a:extLst>
                    <a:ext uri="{9D8B030D-6E8A-4147-A177-3AD203B41FA5}">
                      <a16:colId xmlns:a16="http://schemas.microsoft.com/office/drawing/2014/main" val="20002"/>
                    </a:ext>
                  </a:extLst>
                </a:gridCol>
                <a:gridCol w="809324">
                  <a:extLst>
                    <a:ext uri="{9D8B030D-6E8A-4147-A177-3AD203B41FA5}">
                      <a16:colId xmlns:a16="http://schemas.microsoft.com/office/drawing/2014/main" val="20003"/>
                    </a:ext>
                  </a:extLst>
                </a:gridCol>
              </a:tblGrid>
              <a:tr h="370840">
                <a:tc>
                  <a:txBody>
                    <a:bodyPr/>
                    <a:lstStyle/>
                    <a:p>
                      <a:r>
                        <a:rPr lang="en-US" sz="1000" dirty="0">
                          <a:latin typeface="Arial Unicode MS" panose="020B0604020202020204" pitchFamily="34" charset="-128"/>
                        </a:rPr>
                        <a:t>Document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count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Term2</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latin typeface="Arial Unicode MS" panose="020B0604020202020204" pitchFamily="34" charset="-128"/>
                        </a:rPr>
                        <a:t>Tweet1</a:t>
                      </a:r>
                    </a:p>
                  </a:txBody>
                  <a:tcPr>
                    <a:solidFill>
                      <a:schemeClr val="accent5"/>
                    </a:solidFill>
                  </a:tcPr>
                </a:tc>
                <a:tc>
                  <a:txBody>
                    <a:bodyPr/>
                    <a:lstStyle/>
                    <a:p>
                      <a:r>
                        <a:rPr lang="en-US" sz="1000" dirty="0">
                          <a:latin typeface="Arial Unicode MS" panose="020B0604020202020204" pitchFamily="34" charset="-128"/>
                        </a:rPr>
                        <a:t>term3</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latin typeface="Arial Unicode MS" panose="020B0604020202020204" pitchFamily="34" charset="-128"/>
                        </a:rPr>
                        <a:t>Tweet2</a:t>
                      </a:r>
                    </a:p>
                  </a:txBody>
                  <a:tcPr>
                    <a:solidFill>
                      <a:schemeClr val="accent5"/>
                    </a:solidFill>
                  </a:tcPr>
                </a:tc>
                <a:tc>
                  <a:txBody>
                    <a:bodyPr/>
                    <a:lstStyle/>
                    <a:p>
                      <a:r>
                        <a:rPr lang="en-US" sz="1000" dirty="0">
                          <a:latin typeface="Arial Unicode MS" panose="020B0604020202020204" pitchFamily="34" charset="-128"/>
                        </a:rPr>
                        <a:t>Term2</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latin typeface="Arial Unicode MS" panose="020B0604020202020204" pitchFamily="34" charset="-128"/>
                        </a:rPr>
                        <a:t>Tweet3</a:t>
                      </a:r>
                    </a:p>
                  </a:txBody>
                  <a:tcPr>
                    <a:solidFill>
                      <a:schemeClr val="accent5"/>
                    </a:solidFill>
                  </a:tcPr>
                </a:tc>
                <a:tc>
                  <a:txBody>
                    <a:bodyPr/>
                    <a:lstStyle/>
                    <a:p>
                      <a:r>
                        <a:rPr lang="en-US" sz="1000" dirty="0">
                          <a:latin typeface="Arial Unicode MS" panose="020B0604020202020204" pitchFamily="34" charset="-128"/>
                        </a:rPr>
                        <a:t>Term…</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extLst>
                  <a:ext uri="{0D108BD9-81ED-4DB2-BD59-A6C34878D82A}">
                    <a16:rowId xmlns:a16="http://schemas.microsoft.com/office/drawing/2014/main" val="10006"/>
                  </a:ext>
                </a:extLst>
              </a:tr>
              <a:tr h="370840">
                <a:tc>
                  <a:txBody>
                    <a:bodyPr/>
                    <a:lstStyle/>
                    <a:p>
                      <a:r>
                        <a:rPr lang="en-US" sz="1000" dirty="0">
                          <a:latin typeface="Arial Unicode MS" panose="020B0604020202020204" pitchFamily="34" charset="-128"/>
                        </a:rPr>
                        <a:t>Tweet…</a:t>
                      </a:r>
                    </a:p>
                  </a:txBody>
                  <a:tcPr>
                    <a:solidFill>
                      <a:schemeClr val="accent5"/>
                    </a:solidFill>
                  </a:tcPr>
                </a:tc>
                <a:tc>
                  <a:txBody>
                    <a:bodyPr/>
                    <a:lstStyle/>
                    <a:p>
                      <a:r>
                        <a:rPr lang="en-US" sz="1000" dirty="0">
                          <a:latin typeface="Arial Unicode MS" panose="020B0604020202020204" pitchFamily="34" charset="-128"/>
                        </a:rPr>
                        <a:t>Term…</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latin typeface="Arial Unicode MS" panose="020B0604020202020204" pitchFamily="34" charset="-128"/>
                        </a:rPr>
                        <a:t>Tweet…</a:t>
                      </a:r>
                    </a:p>
                  </a:txBody>
                  <a:tcPr>
                    <a:solidFill>
                      <a:schemeClr val="accent5"/>
                    </a:solidFill>
                  </a:tcPr>
                </a:tc>
                <a:tc>
                  <a:txBody>
                    <a:bodyPr/>
                    <a:lstStyle/>
                    <a:p>
                      <a:r>
                        <a:rPr lang="en-US" sz="1000" dirty="0" err="1">
                          <a:latin typeface="Arial Unicode MS" panose="020B0604020202020204" pitchFamily="34" charset="-128"/>
                        </a:rPr>
                        <a:t>Term_n</a:t>
                      </a:r>
                      <a:endParaRPr lang="en-US" sz="1000" dirty="0">
                        <a:latin typeface="Arial Unicode MS" panose="020B0604020202020204" pitchFamily="34" charset="-128"/>
                      </a:endParaRP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5"/>
                  </a:ext>
                </a:extLst>
              </a:tr>
              <a:tr h="370840">
                <a:tc>
                  <a:txBody>
                    <a:bodyPr/>
                    <a:lstStyle/>
                    <a:p>
                      <a:r>
                        <a:rPr lang="en-US" sz="1000" dirty="0" err="1">
                          <a:latin typeface="Arial Unicode MS" panose="020B0604020202020204" pitchFamily="34" charset="-128"/>
                        </a:rPr>
                        <a:t>Tweet_n</a:t>
                      </a:r>
                      <a:endParaRPr lang="en-US" sz="1000" dirty="0">
                        <a:latin typeface="Arial Unicode MS" panose="020B0604020202020204" pitchFamily="34" charset="-128"/>
                      </a:endParaRPr>
                    </a:p>
                  </a:txBody>
                  <a:tcPr>
                    <a:solidFill>
                      <a:schemeClr val="accent5"/>
                    </a:solidFill>
                  </a:tcPr>
                </a:tc>
                <a:tc>
                  <a:txBody>
                    <a:bodyPr/>
                    <a:lstStyle/>
                    <a:p>
                      <a:r>
                        <a:rPr lang="en-US" sz="1000" dirty="0">
                          <a:latin typeface="Arial Unicode MS" panose="020B0604020202020204" pitchFamily="34" charset="-128"/>
                        </a:rPr>
                        <a:t>Term…</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7"/>
                  </a:ext>
                </a:extLst>
              </a:tr>
            </a:tbl>
          </a:graphicData>
        </a:graphic>
      </p:graphicFrame>
      <p:sp>
        <p:nvSpPr>
          <p:cNvPr id="10" name="Rectangle 9">
            <a:extLst>
              <a:ext uri="{FF2B5EF4-FFF2-40B4-BE49-F238E27FC236}">
                <a16:creationId xmlns:a16="http://schemas.microsoft.com/office/drawing/2014/main" id="{954BE713-5D5B-4EF8-BA05-3C4EC246EE00}"/>
              </a:ext>
            </a:extLst>
          </p:cNvPr>
          <p:cNvSpPr/>
          <p:nvPr/>
        </p:nvSpPr>
        <p:spPr>
          <a:xfrm>
            <a:off x="4524904" y="1059386"/>
            <a:ext cx="2535994" cy="378931"/>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Tidy Form (Triplet, Dense Data)</a:t>
            </a:r>
          </a:p>
        </p:txBody>
      </p:sp>
      <p:sp>
        <p:nvSpPr>
          <p:cNvPr id="11" name="Rectangle 10">
            <a:extLst>
              <a:ext uri="{FF2B5EF4-FFF2-40B4-BE49-F238E27FC236}">
                <a16:creationId xmlns:a16="http://schemas.microsoft.com/office/drawing/2014/main" id="{03A6EF84-F1F6-F948-8659-57F0BFFC89D1}"/>
              </a:ext>
            </a:extLst>
          </p:cNvPr>
          <p:cNvSpPr/>
          <p:nvPr/>
        </p:nvSpPr>
        <p:spPr>
          <a:xfrm>
            <a:off x="4492487" y="4495800"/>
            <a:ext cx="2584174" cy="46382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Dense Data: Efficient in Memory</a:t>
            </a:r>
          </a:p>
        </p:txBody>
      </p:sp>
      <p:sp>
        <p:nvSpPr>
          <p:cNvPr id="12" name="Rectangle 11">
            <a:extLst>
              <a:ext uri="{FF2B5EF4-FFF2-40B4-BE49-F238E27FC236}">
                <a16:creationId xmlns:a16="http://schemas.microsoft.com/office/drawing/2014/main" id="{20AA67D7-E38A-6849-BC6C-4CD1F49B903E}"/>
              </a:ext>
            </a:extLst>
          </p:cNvPr>
          <p:cNvSpPr/>
          <p:nvPr/>
        </p:nvSpPr>
        <p:spPr>
          <a:xfrm>
            <a:off x="63351" y="4495800"/>
            <a:ext cx="3544956" cy="46382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Sparse Data: Memory used to hold 0s</a:t>
            </a:r>
          </a:p>
        </p:txBody>
      </p:sp>
      <p:cxnSp>
        <p:nvCxnSpPr>
          <p:cNvPr id="15" name="Straight Connector 14">
            <a:extLst>
              <a:ext uri="{FF2B5EF4-FFF2-40B4-BE49-F238E27FC236}">
                <a16:creationId xmlns:a16="http://schemas.microsoft.com/office/drawing/2014/main" id="{AB4977AF-ADC0-0F4C-9540-C131432F0AF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6A1119-87AD-A942-966E-5D8B890BE47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83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a:xfrm>
            <a:off x="341383" y="365126"/>
            <a:ext cx="8522200" cy="591477"/>
          </a:xfrm>
        </p:spPr>
        <p:txBody>
          <a:bodyPr/>
          <a:lstStyle/>
          <a:p>
            <a:r>
              <a:rPr lang="en-US" sz="2800" dirty="0"/>
              <a:t>And tidy programming uses the pipe operator…%&gt;%</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58</a:t>
            </a:fld>
            <a:endParaRPr lang="en-US" dirty="0"/>
          </a:p>
        </p:txBody>
      </p:sp>
      <p:pic>
        <p:nvPicPr>
          <p:cNvPr id="4098" name="Picture 2" descr="Image result for this is not a pip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828" y="1567411"/>
            <a:ext cx="4488832" cy="448883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2A75CC4F-E3E5-2C4F-9EF9-4C1A692E411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F44094-04EC-A942-BAFB-7B1F866FE34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940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DD766-C2D4-44CF-B5A2-6C167C78C17E}"/>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6FEAA2B8-AD3D-49C0-AE3D-3A1CD70E0BB3}"/>
              </a:ext>
            </a:extLst>
          </p:cNvPr>
          <p:cNvSpPr>
            <a:spLocks noGrp="1"/>
          </p:cNvSpPr>
          <p:nvPr>
            <p:ph type="title"/>
          </p:nvPr>
        </p:nvSpPr>
        <p:spPr>
          <a:xfrm>
            <a:off x="93786" y="365126"/>
            <a:ext cx="8944706" cy="591477"/>
          </a:xfrm>
        </p:spPr>
        <p:txBody>
          <a:bodyPr/>
          <a:lstStyle/>
          <a:p>
            <a:r>
              <a:rPr lang="en-US" dirty="0"/>
              <a:t>%&gt;% just forward objects so don’t be intimidated</a:t>
            </a:r>
          </a:p>
        </p:txBody>
      </p:sp>
      <p:sp>
        <p:nvSpPr>
          <p:cNvPr id="4" name="Slide Number Placeholder 3">
            <a:extLst>
              <a:ext uri="{FF2B5EF4-FFF2-40B4-BE49-F238E27FC236}">
                <a16:creationId xmlns:a16="http://schemas.microsoft.com/office/drawing/2014/main" id="{848ACAF6-EB1F-45ED-A0FA-EEF420BA6D7F}"/>
              </a:ext>
            </a:extLst>
          </p:cNvPr>
          <p:cNvSpPr>
            <a:spLocks noGrp="1"/>
          </p:cNvSpPr>
          <p:nvPr>
            <p:ph type="sldNum" sz="quarter" idx="12"/>
          </p:nvPr>
        </p:nvSpPr>
        <p:spPr/>
        <p:txBody>
          <a:bodyPr/>
          <a:lstStyle/>
          <a:p>
            <a:fld id="{37290FF7-652B-4475-AEAB-8B1A5D23AE09}" type="slidenum">
              <a:rPr lang="en-US" smtClean="0"/>
              <a:t>59</a:t>
            </a:fld>
            <a:endParaRPr lang="en-US"/>
          </a:p>
        </p:txBody>
      </p:sp>
      <p:sp>
        <p:nvSpPr>
          <p:cNvPr id="14" name="Rectangle 13">
            <a:extLst>
              <a:ext uri="{FF2B5EF4-FFF2-40B4-BE49-F238E27FC236}">
                <a16:creationId xmlns:a16="http://schemas.microsoft.com/office/drawing/2014/main" id="{D940A206-84F1-4CFE-A274-27868154639E}"/>
              </a:ext>
            </a:extLst>
          </p:cNvPr>
          <p:cNvSpPr/>
          <p:nvPr/>
        </p:nvSpPr>
        <p:spPr>
          <a:xfrm>
            <a:off x="93786" y="1486900"/>
            <a:ext cx="8944706" cy="914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t>Tidytext</a:t>
            </a:r>
            <a:r>
              <a:rPr lang="en-US" sz="1600" dirty="0"/>
              <a:t> is part of the tidy universe including </a:t>
            </a:r>
            <a:r>
              <a:rPr lang="en-US" sz="1600" dirty="0" err="1"/>
              <a:t>ggplot</a:t>
            </a:r>
            <a:r>
              <a:rPr lang="en-US" sz="1600" dirty="0"/>
              <a:t> and </a:t>
            </a:r>
            <a:r>
              <a:rPr lang="en-US" sz="1600" dirty="0" err="1"/>
              <a:t>dplyr</a:t>
            </a:r>
            <a:r>
              <a:rPr lang="en-US" sz="1600" dirty="0"/>
              <a:t>.  Code is structured so it is more easily read using the %&gt;%.   The data format is a </a:t>
            </a:r>
            <a:r>
              <a:rPr lang="en-US" sz="1600" dirty="0" err="1"/>
              <a:t>tibble</a:t>
            </a:r>
            <a:r>
              <a:rPr lang="en-US" sz="1600" dirty="0"/>
              <a:t> and is in “tidy” format (long form).</a:t>
            </a:r>
          </a:p>
        </p:txBody>
      </p:sp>
      <p:sp>
        <p:nvSpPr>
          <p:cNvPr id="15" name="Rectangle 1">
            <a:extLst>
              <a:ext uri="{FF2B5EF4-FFF2-40B4-BE49-F238E27FC236}">
                <a16:creationId xmlns:a16="http://schemas.microsoft.com/office/drawing/2014/main" id="{39FFFAF3-C96C-462B-B199-570A86DECD12}"/>
              </a:ext>
            </a:extLst>
          </p:cNvPr>
          <p:cNvSpPr>
            <a:spLocks noChangeArrowheads="1"/>
          </p:cNvSpPr>
          <p:nvPr/>
        </p:nvSpPr>
        <p:spPr bwMode="auto">
          <a:xfrm>
            <a:off x="945046" y="3433381"/>
            <a:ext cx="7253909" cy="338554"/>
          </a:xfrm>
          <a:prstGeom prst="rect">
            <a:avLst/>
          </a:prstGeom>
          <a:solidFill>
            <a:schemeClr val="bg1">
              <a:lumMod val="8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mtcars</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group_by</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cyl</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mutate(rank =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min_rank</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desc</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(mpg)))</a:t>
            </a:r>
            <a:endParaRPr kumimoji="0" lang="en-US" altLang="en-US" sz="32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58D0FEC3-CC7F-4699-A9B3-61C9844AF549}"/>
              </a:ext>
            </a:extLst>
          </p:cNvPr>
          <p:cNvSpPr txBox="1"/>
          <p:nvPr/>
        </p:nvSpPr>
        <p:spPr>
          <a:xfrm>
            <a:off x="93786" y="5718412"/>
            <a:ext cx="8944706" cy="30777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algn="ct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400" dirty="0"/>
              <a:t>This reads as “Using the </a:t>
            </a:r>
            <a:r>
              <a:rPr lang="en-US" sz="1400" dirty="0" err="1"/>
              <a:t>mtcars</a:t>
            </a:r>
            <a:r>
              <a:rPr lang="en-US" sz="1400" dirty="0"/>
              <a:t> object </a:t>
            </a:r>
            <a:r>
              <a:rPr lang="en-US" sz="1400" i="1" dirty="0"/>
              <a:t>then</a:t>
            </a:r>
            <a:r>
              <a:rPr lang="en-US" sz="1400" dirty="0"/>
              <a:t> group by the </a:t>
            </a:r>
            <a:r>
              <a:rPr lang="en-US" sz="1400" dirty="0" err="1"/>
              <a:t>cyl</a:t>
            </a:r>
            <a:r>
              <a:rPr lang="en-US" sz="1400" dirty="0"/>
              <a:t> vector </a:t>
            </a:r>
            <a:r>
              <a:rPr lang="en-US" sz="1400" i="1" dirty="0"/>
              <a:t>then</a:t>
            </a:r>
            <a:r>
              <a:rPr lang="en-US" sz="1400" dirty="0"/>
              <a:t> mutate a new variable called rank.</a:t>
            </a:r>
          </a:p>
        </p:txBody>
      </p:sp>
      <p:sp>
        <p:nvSpPr>
          <p:cNvPr id="9" name="Footer Placeholder 5">
            <a:extLst>
              <a:ext uri="{FF2B5EF4-FFF2-40B4-BE49-F238E27FC236}">
                <a16:creationId xmlns:a16="http://schemas.microsoft.com/office/drawing/2014/main" id="{16180B4F-F55C-4387-8D4C-1B7BDE282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42518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591D7-E6E6-0A4C-BAAA-C54736248702}"/>
              </a:ext>
            </a:extLst>
          </p:cNvPr>
          <p:cNvSpPr>
            <a:spLocks noGrp="1"/>
          </p:cNvSpPr>
          <p:nvPr>
            <p:ph type="dt" sz="half" idx="10"/>
          </p:nvPr>
        </p:nvSpPr>
        <p:spPr/>
        <p:txBody>
          <a:bodyPr/>
          <a:lstStyle/>
          <a:p>
            <a:fld id="{4142EED6-FC16-45B9-B8C4-2BC5DBA88325}" type="datetime1">
              <a:rPr lang="en-US" smtClean="0"/>
              <a:t>4/28/24</a:t>
            </a:fld>
            <a:endParaRPr lang="en-US"/>
          </a:p>
        </p:txBody>
      </p:sp>
      <p:sp>
        <p:nvSpPr>
          <p:cNvPr id="5" name="Slide Number Placeholder 4">
            <a:extLst>
              <a:ext uri="{FF2B5EF4-FFF2-40B4-BE49-F238E27FC236}">
                <a16:creationId xmlns:a16="http://schemas.microsoft.com/office/drawing/2014/main" id="{BEA4E158-8409-CA4C-9FA6-EBDFA1EC13DD}"/>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a:extLst>
              <a:ext uri="{FF2B5EF4-FFF2-40B4-BE49-F238E27FC236}">
                <a16:creationId xmlns:a16="http://schemas.microsoft.com/office/drawing/2014/main" id="{21C6980E-4E6F-2A46-A208-8286863C9D04}"/>
              </a:ext>
            </a:extLst>
          </p:cNvPr>
          <p:cNvSpPr>
            <a:spLocks noGrp="1"/>
          </p:cNvSpPr>
          <p:nvPr>
            <p:ph type="title"/>
          </p:nvPr>
        </p:nvSpPr>
        <p:spPr/>
        <p:txBody>
          <a:bodyPr/>
          <a:lstStyle/>
          <a:p>
            <a:r>
              <a:rPr lang="en-US" dirty="0"/>
              <a:t>TM Project Workflow</a:t>
            </a:r>
          </a:p>
        </p:txBody>
      </p:sp>
      <p:sp>
        <p:nvSpPr>
          <p:cNvPr id="7" name="Footer Placeholder 6">
            <a:extLst>
              <a:ext uri="{FF2B5EF4-FFF2-40B4-BE49-F238E27FC236}">
                <a16:creationId xmlns:a16="http://schemas.microsoft.com/office/drawing/2014/main" id="{C4CC3B70-14F9-764E-AD4A-AFB3CE04ED1A}"/>
              </a:ext>
            </a:extLst>
          </p:cNvPr>
          <p:cNvSpPr>
            <a:spLocks noGrp="1"/>
          </p:cNvSpPr>
          <p:nvPr>
            <p:ph type="ftr" sz="quarter" idx="3"/>
          </p:nvPr>
        </p:nvSpPr>
        <p:spPr/>
        <p:txBody>
          <a:bodyPr/>
          <a:lstStyle/>
          <a:p>
            <a:r>
              <a:rPr lang="en-US" dirty="0"/>
              <a:t>Kwartler </a:t>
            </a:r>
          </a:p>
        </p:txBody>
      </p:sp>
      <p:pic>
        <p:nvPicPr>
          <p:cNvPr id="8" name="Picture 7" descr="Chapt1 Text Mining Workflow v3.png">
            <a:extLst>
              <a:ext uri="{FF2B5EF4-FFF2-40B4-BE49-F238E27FC236}">
                <a16:creationId xmlns:a16="http://schemas.microsoft.com/office/drawing/2014/main" id="{7E5C30C1-7BAC-5B47-AC78-E8EFAF24E311}"/>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647352" y="1761218"/>
            <a:ext cx="3555075" cy="4526884"/>
          </a:xfrm>
          <a:prstGeom prst="rect">
            <a:avLst/>
          </a:prstGeom>
        </p:spPr>
      </p:pic>
      <p:grpSp>
        <p:nvGrpSpPr>
          <p:cNvPr id="9" name="Group 8">
            <a:extLst>
              <a:ext uri="{FF2B5EF4-FFF2-40B4-BE49-F238E27FC236}">
                <a16:creationId xmlns:a16="http://schemas.microsoft.com/office/drawing/2014/main" id="{7415E572-D3BC-A545-9AE0-A94646A8AE83}"/>
              </a:ext>
            </a:extLst>
          </p:cNvPr>
          <p:cNvGrpSpPr/>
          <p:nvPr/>
        </p:nvGrpSpPr>
        <p:grpSpPr>
          <a:xfrm>
            <a:off x="1440913" y="1953003"/>
            <a:ext cx="1471236" cy="3827961"/>
            <a:chOff x="6603961" y="1572853"/>
            <a:chExt cx="1321732" cy="4165856"/>
          </a:xfrm>
        </p:grpSpPr>
        <p:sp>
          <p:nvSpPr>
            <p:cNvPr id="10" name="Arrow: Down 4">
              <a:extLst>
                <a:ext uri="{FF2B5EF4-FFF2-40B4-BE49-F238E27FC236}">
                  <a16:creationId xmlns:a16="http://schemas.microsoft.com/office/drawing/2014/main" id="{9CBC49F3-2444-594D-BF3C-CCA1C4FEF05B}"/>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1" name="TextBox 10">
              <a:extLst>
                <a:ext uri="{FF2B5EF4-FFF2-40B4-BE49-F238E27FC236}">
                  <a16:creationId xmlns:a16="http://schemas.microsoft.com/office/drawing/2014/main" id="{83BF77A6-CDF0-B64C-BA16-0D964FCE12D0}"/>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2" name="TextBox 11">
              <a:extLst>
                <a:ext uri="{FF2B5EF4-FFF2-40B4-BE49-F238E27FC236}">
                  <a16:creationId xmlns:a16="http://schemas.microsoft.com/office/drawing/2014/main" id="{E89EF483-6E49-8D40-9BF1-028ED918C725}"/>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3" name="TextBox 12">
              <a:extLst>
                <a:ext uri="{FF2B5EF4-FFF2-40B4-BE49-F238E27FC236}">
                  <a16:creationId xmlns:a16="http://schemas.microsoft.com/office/drawing/2014/main" id="{AA849EA9-5C3E-5143-8312-466227603339}"/>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4" name="Isosceles Triangle 11">
            <a:extLst>
              <a:ext uri="{FF2B5EF4-FFF2-40B4-BE49-F238E27FC236}">
                <a16:creationId xmlns:a16="http://schemas.microsoft.com/office/drawing/2014/main" id="{88E6E5F8-4FB3-6444-8D91-413EA7D3B0C3}"/>
              </a:ext>
            </a:extLst>
          </p:cNvPr>
          <p:cNvSpPr/>
          <p:nvPr/>
        </p:nvSpPr>
        <p:spPr>
          <a:xfrm rot="5400000">
            <a:off x="2405336"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Tree>
    <p:extLst>
      <p:ext uri="{BB962C8B-B14F-4D97-AF65-F5344CB8AC3E}">
        <p14:creationId xmlns:p14="http://schemas.microsoft.com/office/powerpoint/2010/main" val="404002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44D0D-C60C-46E2-871D-DCA3382205A8}"/>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FBD223A4-35DD-40A2-B3D1-E3367BD98BC8}"/>
              </a:ext>
            </a:extLst>
          </p:cNvPr>
          <p:cNvSpPr>
            <a:spLocks noGrp="1"/>
          </p:cNvSpPr>
          <p:nvPr>
            <p:ph type="title"/>
          </p:nvPr>
        </p:nvSpPr>
        <p:spPr>
          <a:xfrm>
            <a:off x="199292" y="365126"/>
            <a:ext cx="8316058" cy="591477"/>
          </a:xfrm>
        </p:spPr>
        <p:txBody>
          <a:bodyPr/>
          <a:lstStyle/>
          <a:p>
            <a:r>
              <a:rPr lang="en-US" dirty="0"/>
              <a:t>Tidy can seem complicated but not impossible.</a:t>
            </a:r>
          </a:p>
        </p:txBody>
      </p:sp>
      <p:sp>
        <p:nvSpPr>
          <p:cNvPr id="4" name="Slide Number Placeholder 3">
            <a:extLst>
              <a:ext uri="{FF2B5EF4-FFF2-40B4-BE49-F238E27FC236}">
                <a16:creationId xmlns:a16="http://schemas.microsoft.com/office/drawing/2014/main" id="{BF13368D-75F6-4D13-8997-FC3F917E4C02}"/>
              </a:ext>
            </a:extLst>
          </p:cNvPr>
          <p:cNvSpPr>
            <a:spLocks noGrp="1"/>
          </p:cNvSpPr>
          <p:nvPr>
            <p:ph type="sldNum" sz="quarter" idx="12"/>
          </p:nvPr>
        </p:nvSpPr>
        <p:spPr/>
        <p:txBody>
          <a:bodyPr/>
          <a:lstStyle/>
          <a:p>
            <a:fld id="{37290FF7-652B-4475-AEAB-8B1A5D23AE09}" type="slidenum">
              <a:rPr lang="en-US" smtClean="0"/>
              <a:t>60</a:t>
            </a:fld>
            <a:endParaRPr lang="en-US"/>
          </a:p>
        </p:txBody>
      </p:sp>
      <p:sp>
        <p:nvSpPr>
          <p:cNvPr id="10" name="Rectangle 9">
            <a:extLst>
              <a:ext uri="{FF2B5EF4-FFF2-40B4-BE49-F238E27FC236}">
                <a16:creationId xmlns:a16="http://schemas.microsoft.com/office/drawing/2014/main" id="{07C73059-F476-45F0-B504-D60AD0F87643}"/>
              </a:ext>
            </a:extLst>
          </p:cNvPr>
          <p:cNvSpPr/>
          <p:nvPr/>
        </p:nvSpPr>
        <p:spPr>
          <a:xfrm>
            <a:off x="479105" y="4486727"/>
            <a:ext cx="3696958" cy="1077218"/>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inner_join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nrc.lexicon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count(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spread(tweet, n, fill = 0)</a:t>
            </a:r>
          </a:p>
        </p:txBody>
      </p:sp>
      <p:sp>
        <p:nvSpPr>
          <p:cNvPr id="11" name="TextBox 10">
            <a:extLst>
              <a:ext uri="{FF2B5EF4-FFF2-40B4-BE49-F238E27FC236}">
                <a16:creationId xmlns:a16="http://schemas.microsoft.com/office/drawing/2014/main" id="{4010DD0B-33D8-4C8D-A840-908EF79D276F}"/>
              </a:ext>
            </a:extLst>
          </p:cNvPr>
          <p:cNvSpPr txBox="1"/>
          <p:nvPr/>
        </p:nvSpPr>
        <p:spPr>
          <a:xfrm>
            <a:off x="4425640" y="1505792"/>
            <a:ext cx="3364553" cy="584775"/>
          </a:xfrm>
          <a:prstGeom prst="rect">
            <a:avLst/>
          </a:prstGeom>
          <a:noFill/>
        </p:spPr>
        <p:txBody>
          <a:bodyPr wrap="squar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Forwards an object so the code is easy to understand &amp; concise.</a:t>
            </a:r>
          </a:p>
        </p:txBody>
      </p:sp>
      <p:grpSp>
        <p:nvGrpSpPr>
          <p:cNvPr id="12" name="Group 11">
            <a:extLst>
              <a:ext uri="{FF2B5EF4-FFF2-40B4-BE49-F238E27FC236}">
                <a16:creationId xmlns:a16="http://schemas.microsoft.com/office/drawing/2014/main" id="{FDD1E614-E5A0-4976-A922-39D0CCEB472C}"/>
              </a:ext>
            </a:extLst>
          </p:cNvPr>
          <p:cNvGrpSpPr/>
          <p:nvPr/>
        </p:nvGrpSpPr>
        <p:grpSpPr>
          <a:xfrm>
            <a:off x="1073466" y="1125414"/>
            <a:ext cx="1803699" cy="1065581"/>
            <a:chOff x="1073466" y="914400"/>
            <a:chExt cx="1803699" cy="1065581"/>
          </a:xfrm>
        </p:grpSpPr>
        <p:sp>
          <p:nvSpPr>
            <p:cNvPr id="13" name="Rectangle 12">
              <a:extLst>
                <a:ext uri="{FF2B5EF4-FFF2-40B4-BE49-F238E27FC236}">
                  <a16:creationId xmlns:a16="http://schemas.microsoft.com/office/drawing/2014/main" id="{E8F8D37B-9C5B-4339-845C-B43F17889106}"/>
                </a:ext>
              </a:extLst>
            </p:cNvPr>
            <p:cNvSpPr/>
            <p:nvPr/>
          </p:nvSpPr>
          <p:spPr>
            <a:xfrm>
              <a:off x="1149128" y="1333650"/>
              <a:ext cx="1720215" cy="646331"/>
            </a:xfrm>
            <a:prstGeom prst="rect">
              <a:avLst/>
            </a:prstGeom>
            <a:solidFill>
              <a:schemeClr val="bg1">
                <a:lumMod val="85000"/>
              </a:schemeClr>
            </a:solidFill>
          </p:spPr>
          <p:txBody>
            <a:bodyPr wrap="square">
              <a:spAutoFit/>
            </a:bodyPr>
            <a:lstStyle/>
            <a:p>
              <a:pPr algn="ctr" defTabSz="457200"/>
              <a:r>
                <a:rPr lang="en-US" sz="3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%&gt;%</a:t>
              </a:r>
            </a:p>
          </p:txBody>
        </p:sp>
        <p:sp>
          <p:nvSpPr>
            <p:cNvPr id="14" name="TextBox 13">
              <a:extLst>
                <a:ext uri="{FF2B5EF4-FFF2-40B4-BE49-F238E27FC236}">
                  <a16:creationId xmlns:a16="http://schemas.microsoft.com/office/drawing/2014/main" id="{A640CA88-04CE-4868-B38D-157A5E346B60}"/>
                </a:ext>
              </a:extLst>
            </p:cNvPr>
            <p:cNvSpPr txBox="1"/>
            <p:nvPr/>
          </p:nvSpPr>
          <p:spPr>
            <a:xfrm>
              <a:off x="1073466" y="914400"/>
              <a:ext cx="1803699" cy="338554"/>
            </a:xfrm>
            <a:prstGeom prst="rect">
              <a:avLst/>
            </a:prstGeom>
            <a:no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The pipe operator</a:t>
              </a:r>
            </a:p>
          </p:txBody>
        </p:sp>
      </p:grpSp>
      <p:cxnSp>
        <p:nvCxnSpPr>
          <p:cNvPr id="16" name="Straight Connector 15">
            <a:extLst>
              <a:ext uri="{FF2B5EF4-FFF2-40B4-BE49-F238E27FC236}">
                <a16:creationId xmlns:a16="http://schemas.microsoft.com/office/drawing/2014/main" id="{3CA0F96C-7C39-4931-BE9D-E3A7EDB06FEF}"/>
              </a:ext>
            </a:extLst>
          </p:cNvPr>
          <p:cNvCxnSpPr/>
          <p:nvPr/>
        </p:nvCxnSpPr>
        <p:spPr>
          <a:xfrm>
            <a:off x="1920240" y="3036044"/>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5FBD77FD-884E-41B8-9DDB-2990E7786254}"/>
              </a:ext>
            </a:extLst>
          </p:cNvPr>
          <p:cNvGrpSpPr/>
          <p:nvPr/>
        </p:nvGrpSpPr>
        <p:grpSpPr>
          <a:xfrm>
            <a:off x="5144231" y="4876800"/>
            <a:ext cx="1467580" cy="976313"/>
            <a:chOff x="6515101" y="2824163"/>
            <a:chExt cx="1123950" cy="747712"/>
          </a:xfrm>
        </p:grpSpPr>
        <p:sp>
          <p:nvSpPr>
            <p:cNvPr id="18" name="Freeform 27">
              <a:extLst>
                <a:ext uri="{FF2B5EF4-FFF2-40B4-BE49-F238E27FC236}">
                  <a16:creationId xmlns:a16="http://schemas.microsoft.com/office/drawing/2014/main" id="{09C72037-1D2C-433E-A839-1634A7FAAB7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9" name="Freeform 28">
              <a:extLst>
                <a:ext uri="{FF2B5EF4-FFF2-40B4-BE49-F238E27FC236}">
                  <a16:creationId xmlns:a16="http://schemas.microsoft.com/office/drawing/2014/main" id="{B26589AD-8E45-4BC9-99F5-7130148FBE31}"/>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0" name="Freeform 29">
              <a:extLst>
                <a:ext uri="{FF2B5EF4-FFF2-40B4-BE49-F238E27FC236}">
                  <a16:creationId xmlns:a16="http://schemas.microsoft.com/office/drawing/2014/main" id="{F5539E4B-6AEB-4978-B485-8F3BBCC4AFD3}"/>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1" name="Rectangle 20">
            <a:extLst>
              <a:ext uri="{FF2B5EF4-FFF2-40B4-BE49-F238E27FC236}">
                <a16:creationId xmlns:a16="http://schemas.microsoft.com/office/drawing/2014/main" id="{F8FF7FC7-4798-4302-B168-8AC6B76F07FE}"/>
              </a:ext>
            </a:extLst>
          </p:cNvPr>
          <p:cNvSpPr/>
          <p:nvPr/>
        </p:nvSpPr>
        <p:spPr>
          <a:xfrm>
            <a:off x="7481997" y="5061154"/>
            <a:ext cx="1338828" cy="369332"/>
          </a:xfrm>
          <a:prstGeom prst="rect">
            <a:avLst/>
          </a:prstGeom>
          <a:solidFill>
            <a:srgbClr val="FFC000"/>
          </a:solidFill>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inner_join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29" name="TextBox 28">
            <a:extLst>
              <a:ext uri="{FF2B5EF4-FFF2-40B4-BE49-F238E27FC236}">
                <a16:creationId xmlns:a16="http://schemas.microsoft.com/office/drawing/2014/main" id="{EA4888E1-ED60-4A19-A199-9F95694F7409}"/>
              </a:ext>
            </a:extLst>
          </p:cNvPr>
          <p:cNvSpPr txBox="1"/>
          <p:nvPr/>
        </p:nvSpPr>
        <p:spPr>
          <a:xfrm rot="19379462">
            <a:off x="4671364" y="4839820"/>
            <a:ext cx="941283"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Song text</a:t>
            </a:r>
          </a:p>
        </p:txBody>
      </p:sp>
      <p:sp>
        <p:nvSpPr>
          <p:cNvPr id="30" name="TextBox 29">
            <a:extLst>
              <a:ext uri="{FF2B5EF4-FFF2-40B4-BE49-F238E27FC236}">
                <a16:creationId xmlns:a16="http://schemas.microsoft.com/office/drawing/2014/main" id="{4DF17764-2885-44A3-B581-4ACF181B5058}"/>
              </a:ext>
            </a:extLst>
          </p:cNvPr>
          <p:cNvSpPr txBox="1"/>
          <p:nvPr/>
        </p:nvSpPr>
        <p:spPr>
          <a:xfrm rot="2816421">
            <a:off x="6162538" y="4664530"/>
            <a:ext cx="1040670" cy="523220"/>
          </a:xfrm>
          <a:prstGeom prst="rect">
            <a:avLst/>
          </a:prstGeom>
          <a:noFill/>
        </p:spPr>
        <p:txBody>
          <a:bodyPr wrap="none" rtlCol="0">
            <a:spAutoFit/>
          </a:bodyPr>
          <a:lstStyle/>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 </a:t>
            </a:r>
          </a:p>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words</a:t>
            </a:r>
          </a:p>
        </p:txBody>
      </p:sp>
      <p:sp>
        <p:nvSpPr>
          <p:cNvPr id="28" name="Footer Placeholder 5">
            <a:extLst>
              <a:ext uri="{FF2B5EF4-FFF2-40B4-BE49-F238E27FC236}">
                <a16:creationId xmlns:a16="http://schemas.microsoft.com/office/drawing/2014/main" id="{B33C3270-31B8-4616-8412-B103AD58E3D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573051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65DCE0-2F75-428E-8B52-D349D7F4F56C}"/>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EB3CF5A1-BED0-4907-B2BD-D33AF938999E}"/>
              </a:ext>
            </a:extLst>
          </p:cNvPr>
          <p:cNvSpPr>
            <a:spLocks noGrp="1"/>
          </p:cNvSpPr>
          <p:nvPr>
            <p:ph type="title"/>
          </p:nvPr>
        </p:nvSpPr>
        <p:spPr>
          <a:xfrm>
            <a:off x="105508" y="365126"/>
            <a:ext cx="8409842" cy="591477"/>
          </a:xfrm>
        </p:spPr>
        <p:txBody>
          <a:bodyPr/>
          <a:lstStyle/>
          <a:p>
            <a:r>
              <a:rPr lang="en-US" dirty="0"/>
              <a:t>Starting with a DTM, its straightforward</a:t>
            </a:r>
          </a:p>
        </p:txBody>
      </p:sp>
      <p:sp>
        <p:nvSpPr>
          <p:cNvPr id="4" name="Slide Number Placeholder 3">
            <a:extLst>
              <a:ext uri="{FF2B5EF4-FFF2-40B4-BE49-F238E27FC236}">
                <a16:creationId xmlns:a16="http://schemas.microsoft.com/office/drawing/2014/main" id="{3508B99A-E370-4A9F-9765-3CE868FE9338}"/>
              </a:ext>
            </a:extLst>
          </p:cNvPr>
          <p:cNvSpPr>
            <a:spLocks noGrp="1"/>
          </p:cNvSpPr>
          <p:nvPr>
            <p:ph type="sldNum" sz="quarter" idx="12"/>
          </p:nvPr>
        </p:nvSpPr>
        <p:spPr/>
        <p:txBody>
          <a:bodyPr/>
          <a:lstStyle/>
          <a:p>
            <a:fld id="{37290FF7-652B-4475-AEAB-8B1A5D23AE09}" type="slidenum">
              <a:rPr lang="en-US" smtClean="0"/>
              <a:t>61</a:t>
            </a:fld>
            <a:endParaRPr lang="en-US"/>
          </a:p>
        </p:txBody>
      </p:sp>
      <p:sp>
        <p:nvSpPr>
          <p:cNvPr id="6" name="Rectangle 5">
            <a:extLst>
              <a:ext uri="{FF2B5EF4-FFF2-40B4-BE49-F238E27FC236}">
                <a16:creationId xmlns:a16="http://schemas.microsoft.com/office/drawing/2014/main" id="{E23CC522-3057-4819-AD48-ED01C1758783}"/>
              </a:ext>
            </a:extLst>
          </p:cNvPr>
          <p:cNvSpPr/>
          <p:nvPr/>
        </p:nvSpPr>
        <p:spPr>
          <a:xfrm>
            <a:off x="105508" y="1456029"/>
            <a:ext cx="4991931" cy="3600986"/>
          </a:xfrm>
          <a:prstGeom prst="rect">
            <a:avLst/>
          </a:prstGeom>
          <a:solidFill>
            <a:schemeClr val="bg1">
              <a:lumMod val="85000"/>
            </a:schemeClr>
          </a:solidFill>
        </p:spPr>
        <p:txBody>
          <a:bodyPr wrap="square">
            <a:spAutoFit/>
          </a:bodyPr>
          <a:lstStyle/>
          <a:p>
            <a:r>
              <a:rPr lang="en-US" sz="1200" dirty="0" err="1">
                <a:latin typeface="Consolas" panose="020B0609020204030204" pitchFamily="49" charset="0"/>
                <a:cs typeface="Consolas" panose="020B0609020204030204" pitchFamily="49" charset="0"/>
              </a:rPr>
              <a:t>cleanTibbles</a:t>
            </a:r>
            <a:r>
              <a:rPr lang="en-US" sz="1200" dirty="0">
                <a:latin typeface="Consolas" panose="020B0609020204030204" pitchFamily="49" charset="0"/>
                <a:cs typeface="Consolas" panose="020B0609020204030204" pitchFamily="49" charset="0"/>
              </a:rPr>
              <a:t> &lt;- list()</a:t>
            </a:r>
          </a:p>
          <a:p>
            <a:r>
              <a:rPr lang="en-US" sz="1200" dirty="0">
                <a:latin typeface="Consolas" panose="020B0609020204030204" pitchFamily="49" charset="0"/>
                <a:cs typeface="Consolas" panose="020B0609020204030204" pitchFamily="49" charset="0"/>
              </a:rPr>
              <a:t>for(</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 in 1:length(all)){</a:t>
            </a:r>
          </a:p>
          <a:p>
            <a:r>
              <a:rPr lang="en-US" sz="1200" dirty="0">
                <a:latin typeface="Consolas" panose="020B0609020204030204" pitchFamily="49" charset="0"/>
                <a:cs typeface="Consolas" panose="020B0609020204030204" pitchFamily="49" charset="0"/>
              </a:rPr>
              <a:t>  x &lt;- </a:t>
            </a:r>
            <a:r>
              <a:rPr lang="en-US" sz="1200" dirty="0" err="1">
                <a:latin typeface="Consolas" panose="020B0609020204030204" pitchFamily="49" charset="0"/>
                <a:cs typeface="Consolas" panose="020B0609020204030204" pitchFamily="49" charset="0"/>
              </a:rPr>
              <a:t>VCorpus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VectorSource</a:t>
            </a:r>
            <a:r>
              <a:rPr lang="en-US" sz="1200" dirty="0">
                <a:latin typeface="Consolas" panose="020B0609020204030204" pitchFamily="49" charset="0"/>
                <a:cs typeface="Consolas" panose="020B0609020204030204" pitchFamily="49" charset="0"/>
              </a:rPr>
              <a:t>(all[</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 #declare as a corpus</a:t>
            </a:r>
          </a:p>
          <a:p>
            <a:r>
              <a:rPr lang="en-US" sz="1200" dirty="0">
                <a:latin typeface="Consolas" panose="020B0609020204030204" pitchFamily="49" charset="0"/>
                <a:cs typeface="Consolas" panose="020B0609020204030204" pitchFamily="49" charset="0"/>
              </a:rPr>
              <a:t>  x &lt;- </a:t>
            </a:r>
            <a:r>
              <a:rPr lang="en-US" sz="1200" dirty="0" err="1">
                <a:latin typeface="Consolas" panose="020B0609020204030204" pitchFamily="49" charset="0"/>
                <a:cs typeface="Consolas" panose="020B0609020204030204" pitchFamily="49" charset="0"/>
              </a:rPr>
              <a:t>cleanCorpus</a:t>
            </a:r>
            <a:r>
              <a:rPr lang="en-US" sz="1200" dirty="0">
                <a:latin typeface="Consolas" panose="020B0609020204030204" pitchFamily="49" charset="0"/>
                <a:cs typeface="Consolas" panose="020B0609020204030204" pitchFamily="49" charset="0"/>
              </a:rPr>
              <a:t>(x, </a:t>
            </a:r>
            <a:r>
              <a:rPr lang="en-US" sz="1200" dirty="0" err="1">
                <a:latin typeface="Consolas" panose="020B0609020204030204" pitchFamily="49" charset="0"/>
                <a:cs typeface="Consolas" panose="020B0609020204030204" pitchFamily="49" charset="0"/>
              </a:rPr>
              <a:t>customStopwords</a:t>
            </a:r>
            <a:r>
              <a:rPr lang="en-US" sz="1200" dirty="0">
                <a:latin typeface="Consolas" panose="020B0609020204030204" pitchFamily="49" charset="0"/>
                <a:cs typeface="Consolas" panose="020B0609020204030204" pitchFamily="49" charset="0"/>
              </a:rPr>
              <a:t>) #clean each corpus</a:t>
            </a:r>
          </a:p>
          <a:p>
            <a:r>
              <a:rPr lang="en-US" sz="1200" dirty="0">
                <a:latin typeface="Consolas" panose="020B0609020204030204" pitchFamily="49" charset="0"/>
                <a:cs typeface="Consolas" panose="020B0609020204030204" pitchFamily="49" charset="0"/>
              </a:rPr>
              <a:t>  x &lt;- </a:t>
            </a:r>
            <a:r>
              <a:rPr lang="en-US" sz="1200" dirty="0" err="1">
                <a:latin typeface="Consolas" panose="020B0609020204030204" pitchFamily="49" charset="0"/>
                <a:cs typeface="Consolas" panose="020B0609020204030204" pitchFamily="49" charset="0"/>
              </a:rPr>
              <a:t>DocumentTermMatrix</a:t>
            </a:r>
            <a:r>
              <a:rPr lang="en-US" sz="1200" dirty="0">
                <a:latin typeface="Consolas" panose="020B0609020204030204" pitchFamily="49" charset="0"/>
                <a:cs typeface="Consolas" panose="020B0609020204030204" pitchFamily="49" charset="0"/>
              </a:rPr>
              <a:t>(x) #make a DTM</a:t>
            </a:r>
          </a:p>
          <a:p>
            <a:r>
              <a:rPr lang="en-US" sz="1200" dirty="0">
                <a:latin typeface="Consolas" panose="020B0609020204030204" pitchFamily="49" charset="0"/>
                <a:cs typeface="Consolas" panose="020B0609020204030204" pitchFamily="49" charset="0"/>
              </a:rPr>
              <a:t>  x &lt;- tidy(x) #change orientation</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x$document</a:t>
            </a:r>
            <a:r>
              <a:rPr lang="en-US" sz="1200" dirty="0">
                <a:latin typeface="Consolas" panose="020B0609020204030204" pitchFamily="49" charset="0"/>
                <a:cs typeface="Consolas" panose="020B0609020204030204" pitchFamily="49" charset="0"/>
              </a:rPr>
              <a:t> &lt;- </a:t>
            </a:r>
            <a:r>
              <a:rPr lang="en-US" sz="1200" dirty="0" err="1">
                <a:latin typeface="Consolas" panose="020B0609020204030204" pitchFamily="49" charset="0"/>
                <a:cs typeface="Consolas" panose="020B0609020204030204" pitchFamily="49" charset="0"/>
              </a:rPr>
              <a:t>documentTopics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cleanTibbles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documentTopics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 &lt;- x #put it into the list</a:t>
            </a:r>
          </a:p>
          <a:p>
            <a:r>
              <a:rPr lang="en-US" sz="1200" dirty="0">
                <a:latin typeface="Consolas" panose="020B0609020204030204" pitchFamily="49" charset="0"/>
                <a:cs typeface="Consolas" panose="020B0609020204030204" pitchFamily="49" charset="0"/>
              </a:rPr>
              <a:t>}</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Get </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 lexicon</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afinn</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nrc</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loughran</a:t>
            </a:r>
            <a:r>
              <a:rPr lang="en-US" sz="1200" dirty="0">
                <a:latin typeface="Consolas" panose="020B0609020204030204" pitchFamily="49" charset="0"/>
                <a:cs typeface="Consolas" panose="020B0609020204030204" pitchFamily="49" charset="0"/>
              </a:rPr>
              <a:t>"</a:t>
            </a:r>
          </a:p>
          <a:p>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&lt;-</a:t>
            </a:r>
            <a:r>
              <a:rPr lang="en-US" sz="1200" dirty="0" err="1">
                <a:latin typeface="Consolas" panose="020B0609020204030204" pitchFamily="49" charset="0"/>
                <a:cs typeface="Consolas" panose="020B0609020204030204" pitchFamily="49" charset="0"/>
              </a:rPr>
              <a:t>get_sentiments</a:t>
            </a:r>
            <a:r>
              <a:rPr lang="en-US" sz="1200" dirty="0">
                <a:latin typeface="Consolas" panose="020B0609020204030204" pitchFamily="49" charset="0"/>
                <a:cs typeface="Consolas" panose="020B0609020204030204" pitchFamily="49" charset="0"/>
              </a:rPr>
              <a:t>(lexicon = c("</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Perform the join</a:t>
            </a:r>
          </a:p>
          <a:p>
            <a:r>
              <a:rPr lang="en-US" sz="1200" dirty="0" err="1">
                <a:latin typeface="Consolas" panose="020B0609020204030204" pitchFamily="49" charset="0"/>
                <a:cs typeface="Consolas" panose="020B0609020204030204" pitchFamily="49" charset="0"/>
              </a:rPr>
              <a:t>bingSent</a:t>
            </a:r>
            <a:r>
              <a:rPr lang="en-US" sz="1200" dirty="0">
                <a:latin typeface="Consolas" panose="020B0609020204030204" pitchFamily="49" charset="0"/>
                <a:cs typeface="Consolas" panose="020B0609020204030204" pitchFamily="49" charset="0"/>
              </a:rPr>
              <a:t> &lt;- </a:t>
            </a:r>
            <a:r>
              <a:rPr lang="en-US" sz="1200" dirty="0" err="1">
                <a:latin typeface="Consolas" panose="020B0609020204030204" pitchFamily="49" charset="0"/>
                <a:cs typeface="Consolas" panose="020B0609020204030204" pitchFamily="49" charset="0"/>
              </a:rPr>
              <a:t>inner_join</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allText</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 </a:t>
            </a:r>
          </a:p>
          <a:p>
            <a:r>
              <a:rPr lang="en-US" sz="1200" dirty="0">
                <a:latin typeface="Consolas" panose="020B0609020204030204" pitchFamily="49" charset="0"/>
                <a:cs typeface="Consolas" panose="020B0609020204030204" pitchFamily="49" charset="0"/>
              </a:rPr>
              <a:t>                       by=c('term'='word'))</a:t>
            </a:r>
          </a:p>
        </p:txBody>
      </p:sp>
      <p:sp>
        <p:nvSpPr>
          <p:cNvPr id="7" name="TextBox 6">
            <a:extLst>
              <a:ext uri="{FF2B5EF4-FFF2-40B4-BE49-F238E27FC236}">
                <a16:creationId xmlns:a16="http://schemas.microsoft.com/office/drawing/2014/main" id="{64BF376E-724E-4A47-B167-F5A4169AAA55}"/>
              </a:ext>
            </a:extLst>
          </p:cNvPr>
          <p:cNvSpPr txBox="1"/>
          <p:nvPr/>
        </p:nvSpPr>
        <p:spPr>
          <a:xfrm>
            <a:off x="5789626" y="2105748"/>
            <a:ext cx="2916556" cy="369332"/>
          </a:xfrm>
          <a:prstGeom prst="rect">
            <a:avLst/>
          </a:prstGeom>
          <a:solidFill>
            <a:schemeClr val="accent6"/>
          </a:solidFill>
        </p:spPr>
        <p:txBody>
          <a:bodyPr wrap="square" rtlCol="0">
            <a:spAutoFit/>
          </a:bodyPr>
          <a:lstStyle/>
          <a:p>
            <a:r>
              <a:rPr lang="en-US" dirty="0">
                <a:solidFill>
                  <a:schemeClr val="bg1"/>
                </a:solidFill>
              </a:rPr>
              <a:t>DTM is from the “tm” library</a:t>
            </a:r>
          </a:p>
        </p:txBody>
      </p:sp>
      <p:cxnSp>
        <p:nvCxnSpPr>
          <p:cNvPr id="8" name="Straight Arrow Connector 7">
            <a:extLst>
              <a:ext uri="{FF2B5EF4-FFF2-40B4-BE49-F238E27FC236}">
                <a16:creationId xmlns:a16="http://schemas.microsoft.com/office/drawing/2014/main" id="{A26A99F2-048A-4E21-A24D-F22B5D02BFA9}"/>
              </a:ext>
            </a:extLst>
          </p:cNvPr>
          <p:cNvCxnSpPr>
            <a:cxnSpLocks/>
            <a:endCxn id="7" idx="1"/>
          </p:cNvCxnSpPr>
          <p:nvPr/>
        </p:nvCxnSpPr>
        <p:spPr>
          <a:xfrm flipV="1">
            <a:off x="3718560" y="2290414"/>
            <a:ext cx="2071066" cy="6881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75F7F4F-E745-4348-9ED2-5C0BEBBD6AFF}"/>
              </a:ext>
            </a:extLst>
          </p:cNvPr>
          <p:cNvCxnSpPr>
            <a:cxnSpLocks/>
          </p:cNvCxnSpPr>
          <p:nvPr/>
        </p:nvCxnSpPr>
        <p:spPr>
          <a:xfrm>
            <a:off x="3109426" y="2557961"/>
            <a:ext cx="2486855" cy="17304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A299686-BF25-416D-B48C-AAE63F126E0B}"/>
              </a:ext>
            </a:extLst>
          </p:cNvPr>
          <p:cNvSpPr txBox="1"/>
          <p:nvPr/>
        </p:nvSpPr>
        <p:spPr>
          <a:xfrm>
            <a:off x="5596281" y="2535068"/>
            <a:ext cx="3336702" cy="369332"/>
          </a:xfrm>
          <a:prstGeom prst="rect">
            <a:avLst/>
          </a:prstGeom>
          <a:solidFill>
            <a:schemeClr val="accent6"/>
          </a:solidFill>
        </p:spPr>
        <p:txBody>
          <a:bodyPr wrap="square" rtlCol="0">
            <a:spAutoFit/>
          </a:bodyPr>
          <a:lstStyle/>
          <a:p>
            <a:r>
              <a:rPr lang="en-US" dirty="0">
                <a:solidFill>
                  <a:schemeClr val="bg1"/>
                </a:solidFill>
              </a:rPr>
              <a:t>Easy way to make it into a </a:t>
            </a:r>
            <a:r>
              <a:rPr lang="en-US" dirty="0" err="1">
                <a:solidFill>
                  <a:schemeClr val="bg1"/>
                </a:solidFill>
              </a:rPr>
              <a:t>tibble</a:t>
            </a:r>
            <a:r>
              <a:rPr lang="en-US" dirty="0">
                <a:solidFill>
                  <a:schemeClr val="bg1"/>
                </a:solidFill>
              </a:rPr>
              <a:t>.</a:t>
            </a:r>
          </a:p>
        </p:txBody>
      </p:sp>
      <p:grpSp>
        <p:nvGrpSpPr>
          <p:cNvPr id="11" name="Group 10">
            <a:extLst>
              <a:ext uri="{FF2B5EF4-FFF2-40B4-BE49-F238E27FC236}">
                <a16:creationId xmlns:a16="http://schemas.microsoft.com/office/drawing/2014/main" id="{F2B41F8A-7E4B-4C03-9A34-7FA8AB00BC9B}"/>
              </a:ext>
            </a:extLst>
          </p:cNvPr>
          <p:cNvGrpSpPr/>
          <p:nvPr/>
        </p:nvGrpSpPr>
        <p:grpSpPr>
          <a:xfrm>
            <a:off x="6439716" y="4344537"/>
            <a:ext cx="1467580" cy="976313"/>
            <a:chOff x="6515101" y="2824163"/>
            <a:chExt cx="1123950" cy="747712"/>
          </a:xfrm>
        </p:grpSpPr>
        <p:sp>
          <p:nvSpPr>
            <p:cNvPr id="12" name="Freeform 11">
              <a:extLst>
                <a:ext uri="{FF2B5EF4-FFF2-40B4-BE49-F238E27FC236}">
                  <a16:creationId xmlns:a16="http://schemas.microsoft.com/office/drawing/2014/main" id="{2CFA4C18-8660-464F-AD38-19CE8922E600}"/>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a:extLst>
                <a:ext uri="{FF2B5EF4-FFF2-40B4-BE49-F238E27FC236}">
                  <a16:creationId xmlns:a16="http://schemas.microsoft.com/office/drawing/2014/main" id="{92F1579F-CC28-4A58-AEAF-35DFA149FD98}"/>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4" name="Freeform 13">
              <a:extLst>
                <a:ext uri="{FF2B5EF4-FFF2-40B4-BE49-F238E27FC236}">
                  <a16:creationId xmlns:a16="http://schemas.microsoft.com/office/drawing/2014/main" id="{15628F0D-5870-462D-890F-EF60181BBF3A}"/>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15" name="TextBox 14">
            <a:extLst>
              <a:ext uri="{FF2B5EF4-FFF2-40B4-BE49-F238E27FC236}">
                <a16:creationId xmlns:a16="http://schemas.microsoft.com/office/drawing/2014/main" id="{B5303150-860F-4368-9DE0-D6479C4B4CA4}"/>
              </a:ext>
            </a:extLst>
          </p:cNvPr>
          <p:cNvSpPr txBox="1"/>
          <p:nvPr/>
        </p:nvSpPr>
        <p:spPr>
          <a:xfrm>
            <a:off x="5553585" y="4678805"/>
            <a:ext cx="1359668" cy="307777"/>
          </a:xfrm>
          <a:prstGeom prst="rect">
            <a:avLst/>
          </a:prstGeom>
          <a:noFill/>
        </p:spPr>
        <p:txBody>
          <a:bodyPr wrap="none" rtlCol="0">
            <a:spAutoFit/>
          </a:bodyPr>
          <a:lstStyle/>
          <a:p>
            <a:r>
              <a:rPr lang="en-US" dirty="0" err="1"/>
              <a:t>Weeknd</a:t>
            </a:r>
            <a:r>
              <a:rPr lang="en-US" dirty="0"/>
              <a:t> Lyrics</a:t>
            </a:r>
          </a:p>
        </p:txBody>
      </p:sp>
      <p:sp>
        <p:nvSpPr>
          <p:cNvPr id="16" name="TextBox 15">
            <a:extLst>
              <a:ext uri="{FF2B5EF4-FFF2-40B4-BE49-F238E27FC236}">
                <a16:creationId xmlns:a16="http://schemas.microsoft.com/office/drawing/2014/main" id="{F674C6D7-F68B-4746-B2D0-9C7C6D559323}"/>
              </a:ext>
            </a:extLst>
          </p:cNvPr>
          <p:cNvSpPr txBox="1"/>
          <p:nvPr/>
        </p:nvSpPr>
        <p:spPr>
          <a:xfrm>
            <a:off x="7548432" y="4678805"/>
            <a:ext cx="1210588" cy="307777"/>
          </a:xfrm>
          <a:prstGeom prst="rect">
            <a:avLst/>
          </a:prstGeom>
          <a:noFill/>
        </p:spPr>
        <p:txBody>
          <a:bodyPr wrap="none" rtlCol="0">
            <a:spAutoFit/>
          </a:bodyPr>
          <a:lstStyle/>
          <a:p>
            <a:r>
              <a:rPr lang="en-US" dirty="0"/>
              <a:t>Bing Lexicon</a:t>
            </a:r>
          </a:p>
        </p:txBody>
      </p:sp>
      <p:cxnSp>
        <p:nvCxnSpPr>
          <p:cNvPr id="17" name="Straight Arrow Connector 16">
            <a:extLst>
              <a:ext uri="{FF2B5EF4-FFF2-40B4-BE49-F238E27FC236}">
                <a16:creationId xmlns:a16="http://schemas.microsoft.com/office/drawing/2014/main" id="{C5D6D106-9382-46D2-B76A-358735CBB6A0}"/>
              </a:ext>
            </a:extLst>
          </p:cNvPr>
          <p:cNvCxnSpPr>
            <a:cxnSpLocks/>
            <a:endCxn id="15" idx="1"/>
          </p:cNvCxnSpPr>
          <p:nvPr/>
        </p:nvCxnSpPr>
        <p:spPr>
          <a:xfrm>
            <a:off x="2926080" y="4505413"/>
            <a:ext cx="2627505" cy="32728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 name="Footer Placeholder 5">
            <a:extLst>
              <a:ext uri="{FF2B5EF4-FFF2-40B4-BE49-F238E27FC236}">
                <a16:creationId xmlns:a16="http://schemas.microsoft.com/office/drawing/2014/main" id="{8AE002FA-DFB4-48C8-9F86-38B07EE341A7}"/>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7313582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C69CA-ACEF-4D3F-8CBB-11F6139624E3}"/>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62A93A46-03A4-4EB5-AB9A-5157597471D3}"/>
              </a:ext>
            </a:extLst>
          </p:cNvPr>
          <p:cNvSpPr>
            <a:spLocks noGrp="1"/>
          </p:cNvSpPr>
          <p:nvPr>
            <p:ph type="title"/>
          </p:nvPr>
        </p:nvSpPr>
        <p:spPr/>
        <p:txBody>
          <a:bodyPr/>
          <a:lstStyle/>
          <a:p>
            <a:r>
              <a:rPr lang="en-US" dirty="0" err="1"/>
              <a:t>TidyText</a:t>
            </a:r>
            <a:r>
              <a:rPr lang="en-US" dirty="0"/>
              <a:t> has other sentiment lexicons</a:t>
            </a:r>
          </a:p>
        </p:txBody>
      </p:sp>
      <p:sp>
        <p:nvSpPr>
          <p:cNvPr id="4" name="Slide Number Placeholder 3">
            <a:extLst>
              <a:ext uri="{FF2B5EF4-FFF2-40B4-BE49-F238E27FC236}">
                <a16:creationId xmlns:a16="http://schemas.microsoft.com/office/drawing/2014/main" id="{235B00B5-B099-4E9D-BE2D-7F50BAFA6756}"/>
              </a:ext>
            </a:extLst>
          </p:cNvPr>
          <p:cNvSpPr>
            <a:spLocks noGrp="1"/>
          </p:cNvSpPr>
          <p:nvPr>
            <p:ph type="sldNum" sz="quarter" idx="12"/>
          </p:nvPr>
        </p:nvSpPr>
        <p:spPr/>
        <p:txBody>
          <a:bodyPr/>
          <a:lstStyle/>
          <a:p>
            <a:fld id="{37290FF7-652B-4475-AEAB-8B1A5D23AE09}" type="slidenum">
              <a:rPr lang="en-US" smtClean="0"/>
              <a:t>62</a:t>
            </a:fld>
            <a:endParaRPr lang="en-US"/>
          </a:p>
        </p:txBody>
      </p:sp>
      <p:grpSp>
        <p:nvGrpSpPr>
          <p:cNvPr id="6" name="Group 5">
            <a:extLst>
              <a:ext uri="{FF2B5EF4-FFF2-40B4-BE49-F238E27FC236}">
                <a16:creationId xmlns:a16="http://schemas.microsoft.com/office/drawing/2014/main" id="{C5C78BA1-6CF6-4F89-ACAE-3A2D7BBFD467}"/>
              </a:ext>
            </a:extLst>
          </p:cNvPr>
          <p:cNvGrpSpPr/>
          <p:nvPr/>
        </p:nvGrpSpPr>
        <p:grpSpPr>
          <a:xfrm>
            <a:off x="2969283" y="5024471"/>
            <a:ext cx="3901138" cy="976313"/>
            <a:chOff x="5131557" y="4344537"/>
            <a:chExt cx="3901138" cy="976313"/>
          </a:xfrm>
        </p:grpSpPr>
        <p:grpSp>
          <p:nvGrpSpPr>
            <p:cNvPr id="7" name="Group 6">
              <a:extLst>
                <a:ext uri="{FF2B5EF4-FFF2-40B4-BE49-F238E27FC236}">
                  <a16:creationId xmlns:a16="http://schemas.microsoft.com/office/drawing/2014/main" id="{19BA0851-91DF-4B36-ABFE-69DA4593A722}"/>
                </a:ext>
              </a:extLst>
            </p:cNvPr>
            <p:cNvGrpSpPr/>
            <p:nvPr/>
          </p:nvGrpSpPr>
          <p:grpSpPr>
            <a:xfrm>
              <a:off x="6017688" y="4344537"/>
              <a:ext cx="1467580" cy="976313"/>
              <a:chOff x="6515101" y="2824163"/>
              <a:chExt cx="1123950" cy="747712"/>
            </a:xfrm>
          </p:grpSpPr>
          <p:sp>
            <p:nvSpPr>
              <p:cNvPr id="10" name="Freeform 11">
                <a:extLst>
                  <a:ext uri="{FF2B5EF4-FFF2-40B4-BE49-F238E27FC236}">
                    <a16:creationId xmlns:a16="http://schemas.microsoft.com/office/drawing/2014/main" id="{6C0C6020-3AB8-40C4-818C-39D79ADABBB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1" name="Freeform 12">
                <a:extLst>
                  <a:ext uri="{FF2B5EF4-FFF2-40B4-BE49-F238E27FC236}">
                    <a16:creationId xmlns:a16="http://schemas.microsoft.com/office/drawing/2014/main" id="{67C0577F-0FED-4620-8102-7AD9E20DB1BA}"/>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3">
                <a:extLst>
                  <a:ext uri="{FF2B5EF4-FFF2-40B4-BE49-F238E27FC236}">
                    <a16:creationId xmlns:a16="http://schemas.microsoft.com/office/drawing/2014/main" id="{B99335B1-1D8F-4B32-A9C5-87588BA5D409}"/>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8" name="TextBox 7">
              <a:extLst>
                <a:ext uri="{FF2B5EF4-FFF2-40B4-BE49-F238E27FC236}">
                  <a16:creationId xmlns:a16="http://schemas.microsoft.com/office/drawing/2014/main" id="{0C8744EC-6B73-4BBE-99BB-C87B735C21F2}"/>
                </a:ext>
              </a:extLst>
            </p:cNvPr>
            <p:cNvSpPr txBox="1"/>
            <p:nvPr/>
          </p:nvSpPr>
          <p:spPr>
            <a:xfrm>
              <a:off x="5131557" y="4678805"/>
              <a:ext cx="1359668" cy="307777"/>
            </a:xfrm>
            <a:prstGeom prst="rect">
              <a:avLst/>
            </a:prstGeom>
            <a:noFill/>
          </p:spPr>
          <p:txBody>
            <a:bodyPr wrap="none" rtlCol="0">
              <a:spAutoFit/>
            </a:bodyPr>
            <a:lstStyle/>
            <a:p>
              <a:r>
                <a:rPr lang="en-US" dirty="0" err="1"/>
                <a:t>Weeknd</a:t>
              </a:r>
              <a:r>
                <a:rPr lang="en-US" dirty="0"/>
                <a:t> Lyrics</a:t>
              </a:r>
            </a:p>
          </p:txBody>
        </p:sp>
        <p:sp>
          <p:nvSpPr>
            <p:cNvPr id="9" name="TextBox 8">
              <a:extLst>
                <a:ext uri="{FF2B5EF4-FFF2-40B4-BE49-F238E27FC236}">
                  <a16:creationId xmlns:a16="http://schemas.microsoft.com/office/drawing/2014/main" id="{8B416E8B-69F3-4A73-9FC2-4AB98C8F2AB5}"/>
                </a:ext>
              </a:extLst>
            </p:cNvPr>
            <p:cNvSpPr txBox="1"/>
            <p:nvPr/>
          </p:nvSpPr>
          <p:spPr>
            <a:xfrm>
              <a:off x="7126404" y="4678805"/>
              <a:ext cx="1906291" cy="369332"/>
            </a:xfrm>
            <a:prstGeom prst="rect">
              <a:avLst/>
            </a:prstGeom>
            <a:noFill/>
          </p:spPr>
          <p:txBody>
            <a:bodyPr wrap="none" rtlCol="0">
              <a:spAutoFit/>
            </a:bodyPr>
            <a:lstStyle/>
            <a:p>
              <a:r>
                <a:rPr lang="en-US" dirty="0"/>
                <a:t>Sentiment Lexicon</a:t>
              </a:r>
            </a:p>
          </p:txBody>
        </p:sp>
      </p:grpSp>
      <p:cxnSp>
        <p:nvCxnSpPr>
          <p:cNvPr id="13" name="Straight Connector 12">
            <a:extLst>
              <a:ext uri="{FF2B5EF4-FFF2-40B4-BE49-F238E27FC236}">
                <a16:creationId xmlns:a16="http://schemas.microsoft.com/office/drawing/2014/main" id="{B4999FBE-FC6D-42C2-A41F-D0719453E952}"/>
              </a:ext>
            </a:extLst>
          </p:cNvPr>
          <p:cNvCxnSpPr/>
          <p:nvPr/>
        </p:nvCxnSpPr>
        <p:spPr>
          <a:xfrm>
            <a:off x="627797" y="4746967"/>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5C454816-8D14-4B4F-94E1-237ED72F58AB}"/>
              </a:ext>
            </a:extLst>
          </p:cNvPr>
          <p:cNvGrpSpPr/>
          <p:nvPr/>
        </p:nvGrpSpPr>
        <p:grpSpPr>
          <a:xfrm>
            <a:off x="249974" y="2388180"/>
            <a:ext cx="2125133" cy="2049508"/>
            <a:chOff x="367204" y="1708246"/>
            <a:chExt cx="2125133" cy="2049508"/>
          </a:xfrm>
        </p:grpSpPr>
        <p:pic>
          <p:nvPicPr>
            <p:cNvPr id="15" name="Picture 14">
              <a:extLst>
                <a:ext uri="{FF2B5EF4-FFF2-40B4-BE49-F238E27FC236}">
                  <a16:creationId xmlns:a16="http://schemas.microsoft.com/office/drawing/2014/main" id="{05C667E9-1E4C-4E5C-B8E7-CEEEC265236E}"/>
                </a:ext>
              </a:extLst>
            </p:cNvPr>
            <p:cNvPicPr>
              <a:picLocks noChangeAspect="1"/>
            </p:cNvPicPr>
            <p:nvPr/>
          </p:nvPicPr>
          <p:blipFill>
            <a:blip r:embed="rId2"/>
            <a:stretch>
              <a:fillRect/>
            </a:stretch>
          </p:blipFill>
          <p:spPr>
            <a:xfrm>
              <a:off x="663009" y="2290904"/>
              <a:ext cx="1533525" cy="1466850"/>
            </a:xfrm>
            <a:prstGeom prst="rect">
              <a:avLst/>
            </a:prstGeom>
          </p:spPr>
        </p:pic>
        <p:sp>
          <p:nvSpPr>
            <p:cNvPr id="16" name="TextBox 15">
              <a:extLst>
                <a:ext uri="{FF2B5EF4-FFF2-40B4-BE49-F238E27FC236}">
                  <a16:creationId xmlns:a16="http://schemas.microsoft.com/office/drawing/2014/main" id="{3ACD3695-BB92-4E19-93D4-328FE431AA9D}"/>
                </a:ext>
              </a:extLst>
            </p:cNvPr>
            <p:cNvSpPr txBox="1"/>
            <p:nvPr/>
          </p:nvSpPr>
          <p:spPr>
            <a:xfrm>
              <a:off x="367204" y="1708246"/>
              <a:ext cx="2125133" cy="584775"/>
            </a:xfrm>
            <a:prstGeom prst="rect">
              <a:avLst/>
            </a:prstGeom>
            <a:noFill/>
          </p:spPr>
          <p:txBody>
            <a:bodyPr wrap="none" rtlCol="0">
              <a:spAutoFit/>
            </a:bodyPr>
            <a:lstStyle/>
            <a:p>
              <a:pPr algn="ctr"/>
              <a:r>
                <a:rPr lang="en-US" sz="1400" b="1" dirty="0"/>
                <a:t>AFINN- Dutch researcher</a:t>
              </a:r>
            </a:p>
            <a:p>
              <a:pPr algn="ctr"/>
              <a:r>
                <a:rPr lang="en-US" dirty="0"/>
                <a:t>Words scored -5 to 5</a:t>
              </a:r>
            </a:p>
          </p:txBody>
        </p:sp>
      </p:grpSp>
      <p:grpSp>
        <p:nvGrpSpPr>
          <p:cNvPr id="17" name="Group 16">
            <a:extLst>
              <a:ext uri="{FF2B5EF4-FFF2-40B4-BE49-F238E27FC236}">
                <a16:creationId xmlns:a16="http://schemas.microsoft.com/office/drawing/2014/main" id="{AB143313-526C-445C-8AAE-FADDA1CD0A33}"/>
              </a:ext>
            </a:extLst>
          </p:cNvPr>
          <p:cNvGrpSpPr/>
          <p:nvPr/>
        </p:nvGrpSpPr>
        <p:grpSpPr>
          <a:xfrm>
            <a:off x="2796315" y="2392943"/>
            <a:ext cx="2159182" cy="2039983"/>
            <a:chOff x="2699870" y="1708246"/>
            <a:chExt cx="2159182" cy="2039983"/>
          </a:xfrm>
        </p:grpSpPr>
        <p:pic>
          <p:nvPicPr>
            <p:cNvPr id="18" name="Picture 17">
              <a:extLst>
                <a:ext uri="{FF2B5EF4-FFF2-40B4-BE49-F238E27FC236}">
                  <a16:creationId xmlns:a16="http://schemas.microsoft.com/office/drawing/2014/main" id="{705DDAE7-E657-48FA-AAD9-DBBD92767FA1}"/>
                </a:ext>
              </a:extLst>
            </p:cNvPr>
            <p:cNvPicPr>
              <a:picLocks noChangeAspect="1"/>
            </p:cNvPicPr>
            <p:nvPr/>
          </p:nvPicPr>
          <p:blipFill>
            <a:blip r:embed="rId3"/>
            <a:stretch>
              <a:fillRect/>
            </a:stretch>
          </p:blipFill>
          <p:spPr>
            <a:xfrm>
              <a:off x="2879348" y="2290904"/>
              <a:ext cx="1800225" cy="1457325"/>
            </a:xfrm>
            <a:prstGeom prst="rect">
              <a:avLst/>
            </a:prstGeom>
          </p:spPr>
        </p:pic>
        <p:sp>
          <p:nvSpPr>
            <p:cNvPr id="19" name="TextBox 18">
              <a:extLst>
                <a:ext uri="{FF2B5EF4-FFF2-40B4-BE49-F238E27FC236}">
                  <a16:creationId xmlns:a16="http://schemas.microsoft.com/office/drawing/2014/main" id="{C9F12DA9-7252-4885-B334-F8E8B16780F5}"/>
                </a:ext>
              </a:extLst>
            </p:cNvPr>
            <p:cNvSpPr txBox="1"/>
            <p:nvPr/>
          </p:nvSpPr>
          <p:spPr>
            <a:xfrm>
              <a:off x="2699870" y="1708246"/>
              <a:ext cx="2159182" cy="523220"/>
            </a:xfrm>
            <a:prstGeom prst="rect">
              <a:avLst/>
            </a:prstGeom>
            <a:noFill/>
          </p:spPr>
          <p:txBody>
            <a:bodyPr wrap="none" rtlCol="0">
              <a:spAutoFit/>
            </a:bodyPr>
            <a:lstStyle/>
            <a:p>
              <a:pPr algn="ctr"/>
              <a:r>
                <a:rPr lang="en-US" sz="1400" b="1" dirty="0"/>
                <a:t>Bing- U of I-Chi Researcher</a:t>
              </a:r>
            </a:p>
            <a:p>
              <a:pPr algn="ctr"/>
              <a:r>
                <a:rPr lang="en-US" sz="1400" dirty="0"/>
                <a:t>Words scored </a:t>
              </a:r>
              <a:r>
                <a:rPr lang="en-US" sz="1400" dirty="0" err="1"/>
                <a:t>Pos</a:t>
              </a:r>
              <a:r>
                <a:rPr lang="en-US" sz="1400" dirty="0"/>
                <a:t>/</a:t>
              </a:r>
              <a:r>
                <a:rPr lang="en-US" sz="1400" dirty="0" err="1"/>
                <a:t>Neg</a:t>
              </a:r>
              <a:endParaRPr lang="en-US" sz="1400" dirty="0"/>
            </a:p>
          </p:txBody>
        </p:sp>
      </p:grpSp>
      <p:grpSp>
        <p:nvGrpSpPr>
          <p:cNvPr id="20" name="Group 19">
            <a:extLst>
              <a:ext uri="{FF2B5EF4-FFF2-40B4-BE49-F238E27FC236}">
                <a16:creationId xmlns:a16="http://schemas.microsoft.com/office/drawing/2014/main" id="{F746E07F-7E61-4754-BE22-CF8CCEAF2C1E}"/>
              </a:ext>
            </a:extLst>
          </p:cNvPr>
          <p:cNvGrpSpPr/>
          <p:nvPr/>
        </p:nvGrpSpPr>
        <p:grpSpPr>
          <a:xfrm>
            <a:off x="5243203" y="2392943"/>
            <a:ext cx="3666517" cy="2039983"/>
            <a:chOff x="5360433" y="1708246"/>
            <a:chExt cx="3666517" cy="2039983"/>
          </a:xfrm>
        </p:grpSpPr>
        <p:pic>
          <p:nvPicPr>
            <p:cNvPr id="21" name="Picture 20">
              <a:extLst>
                <a:ext uri="{FF2B5EF4-FFF2-40B4-BE49-F238E27FC236}">
                  <a16:creationId xmlns:a16="http://schemas.microsoft.com/office/drawing/2014/main" id="{8B4C21D6-7D75-413A-AC32-307BEA3B64BC}"/>
                </a:ext>
              </a:extLst>
            </p:cNvPr>
            <p:cNvPicPr>
              <a:picLocks noChangeAspect="1"/>
            </p:cNvPicPr>
            <p:nvPr/>
          </p:nvPicPr>
          <p:blipFill>
            <a:blip r:embed="rId4"/>
            <a:stretch>
              <a:fillRect/>
            </a:stretch>
          </p:blipFill>
          <p:spPr>
            <a:xfrm>
              <a:off x="6336441" y="2290904"/>
              <a:ext cx="1714500" cy="1457325"/>
            </a:xfrm>
            <a:prstGeom prst="rect">
              <a:avLst/>
            </a:prstGeom>
          </p:spPr>
        </p:pic>
        <p:sp>
          <p:nvSpPr>
            <p:cNvPr id="22" name="TextBox 21">
              <a:extLst>
                <a:ext uri="{FF2B5EF4-FFF2-40B4-BE49-F238E27FC236}">
                  <a16:creationId xmlns:a16="http://schemas.microsoft.com/office/drawing/2014/main" id="{6AAB81FC-8982-4587-A23B-CF0BB02E9587}"/>
                </a:ext>
              </a:extLst>
            </p:cNvPr>
            <p:cNvSpPr txBox="1"/>
            <p:nvPr/>
          </p:nvSpPr>
          <p:spPr>
            <a:xfrm>
              <a:off x="5360433" y="1708246"/>
              <a:ext cx="3666517" cy="584775"/>
            </a:xfrm>
            <a:prstGeom prst="rect">
              <a:avLst/>
            </a:prstGeom>
            <a:noFill/>
          </p:spPr>
          <p:txBody>
            <a:bodyPr wrap="none" rtlCol="0">
              <a:spAutoFit/>
            </a:bodyPr>
            <a:lstStyle/>
            <a:p>
              <a:pPr algn="ctr"/>
              <a:r>
                <a:rPr lang="en-US" sz="1600" b="1" dirty="0"/>
                <a:t>NRC – </a:t>
              </a:r>
              <a:r>
                <a:rPr lang="en-US" sz="1600" b="1" dirty="0" err="1"/>
                <a:t>mTurk</a:t>
              </a:r>
              <a:endParaRPr lang="en-US" sz="1600" b="1" dirty="0"/>
            </a:p>
            <a:p>
              <a:pPr algn="ctr"/>
              <a:r>
                <a:rPr lang="en-US" sz="1600" dirty="0"/>
                <a:t>Words classified into 8 primary &amp; </a:t>
              </a:r>
              <a:r>
                <a:rPr lang="en-US" sz="1600" dirty="0" err="1"/>
                <a:t>pos</a:t>
              </a:r>
              <a:r>
                <a:rPr lang="en-US" sz="1600" dirty="0"/>
                <a:t>/</a:t>
              </a:r>
              <a:r>
                <a:rPr lang="en-US" sz="1600" dirty="0" err="1"/>
                <a:t>neg</a:t>
              </a:r>
              <a:endParaRPr lang="en-US" sz="1600" dirty="0"/>
            </a:p>
          </p:txBody>
        </p:sp>
      </p:grpSp>
      <p:cxnSp>
        <p:nvCxnSpPr>
          <p:cNvPr id="23" name="Straight Connector 22">
            <a:extLst>
              <a:ext uri="{FF2B5EF4-FFF2-40B4-BE49-F238E27FC236}">
                <a16:creationId xmlns:a16="http://schemas.microsoft.com/office/drawing/2014/main" id="{BFA6FE7B-0460-4686-9380-D4B89C8CFBA5}"/>
              </a:ext>
            </a:extLst>
          </p:cNvPr>
          <p:cNvCxnSpPr/>
          <p:nvPr/>
        </p:nvCxnSpPr>
        <p:spPr>
          <a:xfrm>
            <a:off x="2571379"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FC67D2E-70E2-44A6-81B1-F1308D60344D}"/>
              </a:ext>
            </a:extLst>
          </p:cNvPr>
          <p:cNvCxnSpPr/>
          <p:nvPr/>
        </p:nvCxnSpPr>
        <p:spPr>
          <a:xfrm>
            <a:off x="5240567"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7BBF85A-CC36-4919-A4E5-B541A3DD3D76}"/>
              </a:ext>
            </a:extLst>
          </p:cNvPr>
          <p:cNvSpPr txBox="1"/>
          <p:nvPr/>
        </p:nvSpPr>
        <p:spPr>
          <a:xfrm>
            <a:off x="185383" y="1346845"/>
            <a:ext cx="8773235" cy="369332"/>
          </a:xfrm>
          <a:prstGeom prst="rect">
            <a:avLst/>
          </a:prstGeom>
          <a:solidFill>
            <a:schemeClr val="accent6"/>
          </a:solidFill>
        </p:spPr>
        <p:txBody>
          <a:bodyPr wrap="square" rtlCol="0">
            <a:spAutoFit/>
          </a:bodyPr>
          <a:lstStyle/>
          <a:p>
            <a:pPr algn="ctr"/>
            <a:r>
              <a:rPr lang="en-US" dirty="0">
                <a:solidFill>
                  <a:schemeClr val="bg1"/>
                </a:solidFill>
              </a:rPr>
              <a:t>Each can be used in an inner join to get different ways of assessing sentiment.</a:t>
            </a:r>
          </a:p>
        </p:txBody>
      </p:sp>
      <p:sp>
        <p:nvSpPr>
          <p:cNvPr id="26" name="Footer Placeholder 5">
            <a:extLst>
              <a:ext uri="{FF2B5EF4-FFF2-40B4-BE49-F238E27FC236}">
                <a16:creationId xmlns:a16="http://schemas.microsoft.com/office/drawing/2014/main" id="{6566D39C-2EE2-4AA1-A41C-9741A3F550A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218467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5756" y="1254100"/>
            <a:ext cx="4343400" cy="4404208"/>
          </a:xfrm>
          <a:prstGeom prst="rect">
            <a:avLst/>
          </a:prstGeom>
        </p:spPr>
      </p:pic>
      <p:sp>
        <p:nvSpPr>
          <p:cNvPr id="6" name="TextBox 5"/>
          <p:cNvSpPr txBox="1"/>
          <p:nvPr/>
        </p:nvSpPr>
        <p:spPr>
          <a:xfrm>
            <a:off x="1159912" y="5895833"/>
            <a:ext cx="6824176" cy="369332"/>
          </a:xfrm>
          <a:prstGeom prst="rect">
            <a:avLst/>
          </a:prstGeom>
          <a:solidFill>
            <a:schemeClr val="accent6"/>
          </a:solidFill>
        </p:spPr>
        <p:txBody>
          <a:bodyPr wrap="none" rtlCol="0">
            <a:spAutoFit/>
          </a:bodyPr>
          <a:lstStyle/>
          <a:p>
            <a:r>
              <a:rPr lang="en-US" sz="1800" dirty="0">
                <a:solidFill>
                  <a:schemeClr val="bg1"/>
                </a:solidFill>
              </a:rPr>
              <a:t>The script drops positive &amp; negative to focus on the explicit emotions.</a:t>
            </a:r>
          </a:p>
        </p:txBody>
      </p:sp>
      <p:sp>
        <p:nvSpPr>
          <p:cNvPr id="9" name="Title 1"/>
          <p:cNvSpPr txBox="1">
            <a:spLocks/>
          </p:cNvSpPr>
          <p:nvPr/>
        </p:nvSpPr>
        <p:spPr>
          <a:xfrm>
            <a:off x="403420" y="2545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pPr algn="l"/>
            <a:r>
              <a:rPr lang="en-US" sz="2000" b="1" dirty="0">
                <a:solidFill>
                  <a:srgbClr val="13705B"/>
                </a:solidFill>
                <a:latin typeface="Arial Unicode MS" panose="020B0604020202020204" pitchFamily="34" charset="-128"/>
                <a:cs typeface="Arial Unicode MS" panose="020B0604020202020204" pitchFamily="34" charset="-128"/>
              </a:rPr>
              <a:t>Remember </a:t>
            </a:r>
            <a:r>
              <a:rPr lang="en-US" sz="2000" b="1" dirty="0" err="1">
                <a:solidFill>
                  <a:srgbClr val="13705B"/>
                </a:solidFill>
                <a:latin typeface="Arial Unicode MS" panose="020B0604020202020204" pitchFamily="34" charset="-128"/>
                <a:cs typeface="Arial Unicode MS" panose="020B0604020202020204" pitchFamily="34" charset="-128"/>
              </a:rPr>
              <a:t>Plutchik’s</a:t>
            </a:r>
            <a:r>
              <a:rPr lang="en-US" sz="2000" b="1" dirty="0">
                <a:solidFill>
                  <a:srgbClr val="13705B"/>
                </a:solidFill>
                <a:latin typeface="Arial Unicode MS" panose="020B0604020202020204" pitchFamily="34" charset="-128"/>
                <a:cs typeface="Arial Unicode MS" panose="020B0604020202020204" pitchFamily="34" charset="-128"/>
              </a:rPr>
              <a:t> Wheel of emotion?  Let’s mimic it!</a:t>
            </a:r>
          </a:p>
        </p:txBody>
      </p:sp>
      <p:cxnSp>
        <p:nvCxnSpPr>
          <p:cNvPr id="10" name="Straight Connector 9"/>
          <p:cNvCxnSpPr/>
          <p:nvPr/>
        </p:nvCxnSpPr>
        <p:spPr>
          <a:xfrm>
            <a:off x="681790" y="810126"/>
            <a:ext cx="8085221"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7" name="Footer Placeholder 5">
            <a:extLst>
              <a:ext uri="{FF2B5EF4-FFF2-40B4-BE49-F238E27FC236}">
                <a16:creationId xmlns:a16="http://schemas.microsoft.com/office/drawing/2014/main" id="{9B46CBDF-2933-4042-A063-8986531238D3}"/>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A175179B-DBAD-1D85-3103-381F0A6EDEDA}"/>
              </a:ext>
            </a:extLst>
          </p:cNvPr>
          <p:cNvPicPr>
            <a:picLocks noChangeAspect="1"/>
          </p:cNvPicPr>
          <p:nvPr/>
        </p:nvPicPr>
        <p:blipFill>
          <a:blip r:embed="rId3"/>
          <a:stretch>
            <a:fillRect/>
          </a:stretch>
        </p:blipFill>
        <p:spPr>
          <a:xfrm>
            <a:off x="4572000" y="1485899"/>
            <a:ext cx="4111558" cy="3744455"/>
          </a:xfrm>
          <a:prstGeom prst="rect">
            <a:avLst/>
          </a:prstGeom>
        </p:spPr>
      </p:pic>
    </p:spTree>
    <p:extLst>
      <p:ext uri="{BB962C8B-B14F-4D97-AF65-F5344CB8AC3E}">
        <p14:creationId xmlns:p14="http://schemas.microsoft.com/office/powerpoint/2010/main" val="15667408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C1F316-44C3-4BF4-B716-E424B4623BB8}"/>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EA4D0BAE-5125-4DC4-A8B7-435E6D4D1937}"/>
              </a:ext>
            </a:extLst>
          </p:cNvPr>
          <p:cNvSpPr>
            <a:spLocks noGrp="1"/>
          </p:cNvSpPr>
          <p:nvPr>
            <p:ph type="title"/>
          </p:nvPr>
        </p:nvSpPr>
        <p:spPr/>
        <p:txBody>
          <a:bodyPr/>
          <a:lstStyle/>
          <a:p>
            <a:r>
              <a:rPr lang="en-US" dirty="0"/>
              <a:t>Let’s practice sentiment analysis</a:t>
            </a:r>
          </a:p>
        </p:txBody>
      </p:sp>
      <p:sp>
        <p:nvSpPr>
          <p:cNvPr id="4" name="Slide Number Placeholder 3">
            <a:extLst>
              <a:ext uri="{FF2B5EF4-FFF2-40B4-BE49-F238E27FC236}">
                <a16:creationId xmlns:a16="http://schemas.microsoft.com/office/drawing/2014/main" id="{87F4659F-5423-4C6F-A7CB-3864CA958BDA}"/>
              </a:ext>
            </a:extLst>
          </p:cNvPr>
          <p:cNvSpPr>
            <a:spLocks noGrp="1"/>
          </p:cNvSpPr>
          <p:nvPr>
            <p:ph type="sldNum" sz="quarter" idx="12"/>
          </p:nvPr>
        </p:nvSpPr>
        <p:spPr/>
        <p:txBody>
          <a:bodyPr/>
          <a:lstStyle/>
          <a:p>
            <a:fld id="{37290FF7-652B-4475-AEAB-8B1A5D23AE09}" type="slidenum">
              <a:rPr lang="en-US" smtClean="0"/>
              <a:t>64</a:t>
            </a:fld>
            <a:endParaRPr lang="en-US"/>
          </a:p>
        </p:txBody>
      </p:sp>
      <p:sp>
        <p:nvSpPr>
          <p:cNvPr id="6" name="TextBox 5">
            <a:extLst>
              <a:ext uri="{FF2B5EF4-FFF2-40B4-BE49-F238E27FC236}">
                <a16:creationId xmlns:a16="http://schemas.microsoft.com/office/drawing/2014/main" id="{9D843E14-9CA3-4C77-AF28-2748345D5113}"/>
              </a:ext>
            </a:extLst>
          </p:cNvPr>
          <p:cNvSpPr txBox="1"/>
          <p:nvPr/>
        </p:nvSpPr>
        <p:spPr>
          <a:xfrm>
            <a:off x="628650" y="1430214"/>
            <a:ext cx="3809441" cy="369332"/>
          </a:xfrm>
          <a:prstGeom prst="rect">
            <a:avLst/>
          </a:prstGeom>
          <a:noFill/>
        </p:spPr>
        <p:txBody>
          <a:bodyPr wrap="none" rtlCol="0">
            <a:spAutoFit/>
          </a:bodyPr>
          <a:lstStyle/>
          <a:p>
            <a:r>
              <a:rPr lang="en-US" dirty="0"/>
              <a:t>Open 6_TidyText_Sentiment_revised.R</a:t>
            </a:r>
          </a:p>
        </p:txBody>
      </p:sp>
      <p:pic>
        <p:nvPicPr>
          <p:cNvPr id="7" name="Picture 6">
            <a:extLst>
              <a:ext uri="{FF2B5EF4-FFF2-40B4-BE49-F238E27FC236}">
                <a16:creationId xmlns:a16="http://schemas.microsoft.com/office/drawing/2014/main" id="{43A974C5-4571-4597-AF24-6807589BCBCC}"/>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8" name="Footer Placeholder 5">
            <a:extLst>
              <a:ext uri="{FF2B5EF4-FFF2-40B4-BE49-F238E27FC236}">
                <a16:creationId xmlns:a16="http://schemas.microsoft.com/office/drawing/2014/main" id="{C14731BB-50B3-4128-83EF-6F7A4B26DDF3}"/>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TextBox 4">
            <a:extLst>
              <a:ext uri="{FF2B5EF4-FFF2-40B4-BE49-F238E27FC236}">
                <a16:creationId xmlns:a16="http://schemas.microsoft.com/office/drawing/2014/main" id="{3695672A-AABB-458D-B674-40ACA1C5976D}"/>
              </a:ext>
            </a:extLst>
          </p:cNvPr>
          <p:cNvSpPr txBox="1"/>
          <p:nvPr/>
        </p:nvSpPr>
        <p:spPr>
          <a:xfrm>
            <a:off x="658073" y="5681781"/>
            <a:ext cx="4055953" cy="369332"/>
          </a:xfrm>
          <a:prstGeom prst="rect">
            <a:avLst/>
          </a:prstGeom>
          <a:noFill/>
        </p:spPr>
        <p:txBody>
          <a:bodyPr wrap="square" rtlCol="0">
            <a:spAutoFit/>
          </a:bodyPr>
          <a:lstStyle/>
          <a:p>
            <a:r>
              <a:rPr lang="en-US" dirty="0"/>
              <a:t>Open </a:t>
            </a:r>
            <a:r>
              <a:rPr lang="en-US" dirty="0" err="1"/>
              <a:t>F_TidyText_Sentiment.R</a:t>
            </a:r>
            <a:endParaRPr lang="en-US" dirty="0"/>
          </a:p>
        </p:txBody>
      </p:sp>
    </p:spTree>
    <p:extLst>
      <p:ext uri="{BB962C8B-B14F-4D97-AF65-F5344CB8AC3E}">
        <p14:creationId xmlns:p14="http://schemas.microsoft.com/office/powerpoint/2010/main" val="2278092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25820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a:xfrm>
            <a:off x="270985" y="365126"/>
            <a:ext cx="8625365" cy="591477"/>
          </a:xfrm>
        </p:spPr>
        <p:txBody>
          <a:bodyPr/>
          <a:lstStyle/>
          <a:p>
            <a:r>
              <a:rPr lang="en-US" dirty="0"/>
              <a:t>Two Popular Approaches</a:t>
            </a:r>
            <a:endParaRPr lang="en-US" i="1" dirty="0"/>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4718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13CF01-7944-3B54-A091-A069A0E7A912}"/>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DB42A4DF-4FA8-C9A5-2783-732D190A5C40}"/>
              </a:ext>
            </a:extLst>
          </p:cNvPr>
          <p:cNvSpPr>
            <a:spLocks noGrp="1"/>
          </p:cNvSpPr>
          <p:nvPr>
            <p:ph type="title"/>
          </p:nvPr>
        </p:nvSpPr>
        <p:spPr/>
        <p:txBody>
          <a:bodyPr/>
          <a:lstStyle/>
          <a:p>
            <a:r>
              <a:rPr lang="en-US" dirty="0"/>
              <a:t>Ok, there is another method…</a:t>
            </a:r>
          </a:p>
        </p:txBody>
      </p:sp>
      <p:sp>
        <p:nvSpPr>
          <p:cNvPr id="4" name="Slide Number Placeholder 3">
            <a:extLst>
              <a:ext uri="{FF2B5EF4-FFF2-40B4-BE49-F238E27FC236}">
                <a16:creationId xmlns:a16="http://schemas.microsoft.com/office/drawing/2014/main" id="{08F4BB00-8763-3BF6-C2C7-F3CFEA98E192}"/>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75A0089F-98CF-E35A-7BB5-DFE12B98EB93}"/>
              </a:ext>
            </a:extLst>
          </p:cNvPr>
          <p:cNvSpPr>
            <a:spLocks noGrp="1"/>
          </p:cNvSpPr>
          <p:nvPr>
            <p:ph type="ftr" sz="quarter" idx="3"/>
          </p:nvPr>
        </p:nvSpPr>
        <p:spPr/>
        <p:txBody>
          <a:bodyPr/>
          <a:lstStyle/>
          <a:p>
            <a:r>
              <a:rPr lang="en-US"/>
              <a:t>Kwartler </a:t>
            </a:r>
            <a:endParaRPr lang="en-US" dirty="0"/>
          </a:p>
        </p:txBody>
      </p:sp>
      <p:pic>
        <p:nvPicPr>
          <p:cNvPr id="6" name="Picture 2" descr="Training Deep Neural Networks. Deep Learning Accessories | by Ravindra  Parmar | Towards Data Science">
            <a:extLst>
              <a:ext uri="{FF2B5EF4-FFF2-40B4-BE49-F238E27FC236}">
                <a16:creationId xmlns:a16="http://schemas.microsoft.com/office/drawing/2014/main" id="{2810787B-9D5F-A787-2D90-EC51154D9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0670"/>
            <a:ext cx="9144000" cy="4011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692850"/>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4301</TotalTime>
  <Words>4008</Words>
  <Application>Microsoft Macintosh PowerPoint</Application>
  <PresentationFormat>On-screen Show (4:3)</PresentationFormat>
  <Paragraphs>842</Paragraphs>
  <Slides>64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 Unicode MS</vt:lpstr>
      <vt:lpstr>Arial</vt:lpstr>
      <vt:lpstr>Calibri</vt:lpstr>
      <vt:lpstr>Consolas</vt:lpstr>
      <vt:lpstr>inherit</vt:lpstr>
      <vt:lpstr>Lato</vt:lpstr>
      <vt:lpstr>1_Office Theme</vt:lpstr>
      <vt:lpstr>Text Mining &amp; NLP</vt:lpstr>
      <vt:lpstr>Shameless Plug #1</vt:lpstr>
      <vt:lpstr>Shameless Plug #2</vt:lpstr>
      <vt:lpstr>What is Text Mining?</vt:lpstr>
      <vt:lpstr>What is Text Mining?</vt:lpstr>
      <vt:lpstr>TM Project Workflow</vt:lpstr>
      <vt:lpstr>Text Mining Workflow</vt:lpstr>
      <vt:lpstr>Two Popular Approaches</vt:lpstr>
      <vt:lpstr>Ok, there is another method…</vt:lpstr>
      <vt:lpstr>Vector Embeddings&gt; Generative [GPT]</vt:lpstr>
      <vt:lpstr>Generative [GPT]</vt:lpstr>
      <vt:lpstr>Generative [GPT]</vt:lpstr>
      <vt:lpstr>PowerPoint Presentation</vt:lpstr>
      <vt:lpstr>NLP/TM Challenges - Disambiguation</vt:lpstr>
      <vt:lpstr>NLP/TM Challenges</vt:lpstr>
      <vt:lpstr>NLP is Art &amp; Science</vt:lpstr>
      <vt:lpstr>Channel affects language</vt:lpstr>
      <vt:lpstr>Messenger affects language</vt:lpstr>
      <vt:lpstr>Expression is evolving rapidly due to technology.</vt:lpstr>
      <vt:lpstr>Gen Y/Z expression is evolving rapidly due to technology.</vt:lpstr>
      <vt:lpstr>Audience affects language</vt:lpstr>
      <vt:lpstr>Key word scanning</vt:lpstr>
      <vt:lpstr>Key word scanning</vt:lpstr>
      <vt:lpstr>Key word scanning</vt:lpstr>
      <vt:lpstr>Substitutions</vt:lpstr>
      <vt:lpstr>Substitutions</vt:lpstr>
      <vt:lpstr>Let’s Practice!</vt:lpstr>
      <vt:lpstr>Remember This?</vt:lpstr>
      <vt:lpstr>R for Cleaning Steps</vt:lpstr>
      <vt:lpstr>Library TM Functions</vt:lpstr>
      <vt:lpstr>Custom Functions in 2_Cleaning_and_Frequency_Count.R</vt:lpstr>
      <vt:lpstr>Nuances &amp; Inputs for Setting Up a TM Project</vt:lpstr>
      <vt:lpstr>Nuances &amp; Inputs for Setting Up a TM Project</vt:lpstr>
      <vt:lpstr>Nuances &amp; Inputs for Setting Up a TM Project</vt:lpstr>
      <vt:lpstr>Nuances &amp; Inputs for Setting Up a TM Project</vt:lpstr>
      <vt:lpstr>Nuances &amp; Inputs for Setting Up a TM Project</vt:lpstr>
      <vt:lpstr>For Bag of Words, how is data organized?</vt:lpstr>
      <vt:lpstr>PowerPoint Presentation</vt:lpstr>
      <vt:lpstr>PowerPoint Presentation</vt:lpstr>
      <vt:lpstr>PowerPoint Presentation</vt:lpstr>
      <vt:lpstr>PowerPoint Presentation</vt:lpstr>
      <vt:lpstr>PowerPoint Presentation</vt:lpstr>
      <vt:lpstr>PowerPoint Presentation</vt:lpstr>
      <vt:lpstr>Back to C_Frequency.R</vt:lpstr>
      <vt:lpstr>PowerPoint Presentation</vt:lpstr>
      <vt:lpstr>Tokenization</vt:lpstr>
      <vt:lpstr>What is a word cloud?</vt:lpstr>
      <vt:lpstr>Selecting a color for your word cloud.</vt:lpstr>
      <vt:lpstr>Let’s Practice!</vt:lpstr>
      <vt:lpstr>Types of Wordclouds</vt:lpstr>
      <vt:lpstr>Dealing with many text files</vt:lpstr>
      <vt:lpstr>Lets make some improved word clouds</vt:lpstr>
      <vt:lpstr>Zipf’s Law: Our words  are less diverse than we think</vt:lpstr>
      <vt:lpstr>Simple Sentiment Polarity</vt:lpstr>
      <vt:lpstr>In reality sentiment is more complex.</vt:lpstr>
      <vt:lpstr>In this exercise we will examine song lyrics</vt:lpstr>
      <vt:lpstr>But we will adjust the data format for joins</vt:lpstr>
      <vt:lpstr>And tidy programming uses the pipe operator…%&gt;%</vt:lpstr>
      <vt:lpstr>%&gt;% just forward objects so don’t be intimidated</vt:lpstr>
      <vt:lpstr>Tidy can seem complicated but not impossible.</vt:lpstr>
      <vt:lpstr>Starting with a DTM, its straightforward</vt:lpstr>
      <vt:lpstr>TidyText has other sentiment lexicons</vt:lpstr>
      <vt:lpstr>PowerPoint Presentation</vt:lpstr>
      <vt:lpstr>Let’s practice sentiment analysis</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Ted Kwartler</cp:lastModifiedBy>
  <cp:revision>132</cp:revision>
  <cp:lastPrinted>2018-11-26T18:56:28Z</cp:lastPrinted>
  <dcterms:created xsi:type="dcterms:W3CDTF">2018-05-23T17:24:59Z</dcterms:created>
  <dcterms:modified xsi:type="dcterms:W3CDTF">2024-04-29T00:03:18Z</dcterms:modified>
</cp:coreProperties>
</file>